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2556"/>
    <a:srgbClr val="3770E3"/>
    <a:srgbClr val="09205A"/>
    <a:srgbClr val="0B142A"/>
    <a:srgbClr val="295579"/>
    <a:srgbClr val="1F3D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63F439-BF6F-4D8A-B38C-FFFCDFCA9048}" v="1252" dt="2025-11-23T05:01:44.126"/>
    <p1510:client id="{BB53EE5C-473D-2C61-AF2F-4A7D73B9B40C}" v="136" dt="2025-11-23T15:30:09.0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>
        <p:scale>
          <a:sx n="69" d="100"/>
          <a:sy n="69" d="100"/>
        </p:scale>
        <p:origin x="42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643E0-6E5D-ED60-5E73-19908518C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3ED394-79C4-8EDB-90A3-5B2F04BF89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45696E-F700-5EE7-FE25-F6D9136E9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67915-33E5-B37C-DD7B-876E4C306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C78A5-378C-1B4D-7235-681E20C5A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4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0743F-0B11-D6BA-1458-5BDA12DE1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9B901A-AD8E-0586-0096-A6080BD2F3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3D3E7-5CB8-6B0E-5312-08B716B77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ACE9-948A-B83C-F955-B985F9F5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9F679-799D-D75D-3BC3-1CD716A21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022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BBE339-1E7C-EE6E-159A-FE6097A105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35B94-23FE-54ED-A2FD-566EE588A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8EF80F-85FD-A3B9-75F4-54039C8E3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691C5-D344-F711-6B58-62010E027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F882F-6061-E210-9598-2526B85C0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235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08A1D-990C-183E-1B52-31854D139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DEF62-C33A-B80D-6664-7AEF86224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990A2-9A25-5D6D-7ADC-CBDD7DA0B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8FF28-3376-0795-2FCA-DF01690CE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7F7ED-E876-E214-ABF8-D8D7858F4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56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4943E-0A44-6662-0B0B-2EFC5FB2C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8C4D6B-9371-B427-954F-581CDE2EC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D66DB-654F-7DB1-61EE-EBE2877AD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469B4-FAFA-54B0-0769-C7284F3D4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DE6E7-48CD-9B55-9864-87084E7CF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312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04798-4711-22BD-8945-87E5FC8B7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D82D1-5E43-CD47-9EF3-FADD7D4266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478D36-87F3-C32D-122D-B79C948C2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0F585-804E-72C5-386D-87B22E0FA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995BC-F9A3-9E05-AAB1-164A2A9E6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51D11-17EF-B2E4-FCCB-25936B95E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622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3457A-D85E-1C34-F843-7DE96C5D9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B77E5B-C7F3-0C76-EB46-33ACB841A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CF789-4FAA-3220-7B65-975D6FB5CD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A5EB24-6D9E-38FD-26C4-EA16A8B1EC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648CD3-6432-7B08-8533-3DA6B2F561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E8B1A5-2716-69AC-70A7-03B428D3D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0CE524-CD9A-A5C1-F1B9-4DE37B322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453393-2937-A985-C944-BAFDE3D3E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329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DDE9B-8AE9-4E90-17BF-557F600F6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97A894-038C-C793-A44A-5A8D30B13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4C738A-811A-DA4E-59B5-B6867410B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70E037-0096-1DD3-046A-97D5490AD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486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B5DD97-D637-C474-3322-6C426CA6E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F43780-D0AC-8091-6FB3-FB653781B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2BBE08-BEB5-7CC9-B03D-DFB4F3259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31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2403D-15FA-3B61-7C04-7BC9EA397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870F89-7BE0-D80E-8D74-2A3936C53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143808-3104-4D20-8096-DF309EC40D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A1E39B-B15D-80AD-CA88-E5C4A597D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55B5DB-6201-1573-EF32-2F5122CDB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9EEBE1-64B3-52FF-E7D1-F8E94AA4F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186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92247-0DDA-CA84-81C9-6F3430D0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6E6BCB-3B97-D2D5-E695-CB4D3E11A9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23EA62-6CED-FBF7-50CF-F7A928E71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F895EF-3371-E40C-F726-DEC6A8865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DB5A42-A82A-A4F6-AC05-9A407E3C1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85DF6-4EE8-60F2-4C76-DC6914C16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812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A0BB79-6519-CD69-49AC-05B821498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8A4133-0225-9FF1-B8E4-BA9DCBF23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6D6C9-4DFC-362A-814A-E8EE0CDD2B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84AF4A-750E-4642-A701-3EC61A0219A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2D2BF-CDD4-933A-2AFB-2E67A27AE4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35246-95C0-3DB5-0EFE-207DCDE8A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BCE67B-B129-4E96-B3C5-D2A23B362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523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ình ảnh Ghim câu chuyện">
            <a:extLst>
              <a:ext uri="{FF2B5EF4-FFF2-40B4-BE49-F238E27FC236}">
                <a16:creationId xmlns:a16="http://schemas.microsoft.com/office/drawing/2014/main" id="{58F0FEED-81A2-076C-8C29-60694844D1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1000"/>
                    </a14:imgEffect>
                    <a14:imgEffect>
                      <a14:colorTemperature colorTemp="7294"/>
                    </a14:imgEffect>
                    <a14:imgEffect>
                      <a14:saturation sat="105000"/>
                    </a14:imgEffect>
                    <a14:imgEffect>
                      <a14:brightnessContrast bright="-5000" contras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610" b="10002"/>
          <a:stretch>
            <a:fillRect/>
          </a:stretch>
        </p:blipFill>
        <p:spPr bwMode="auto">
          <a:xfrm>
            <a:off x="1413699" y="1245695"/>
            <a:ext cx="5441950" cy="4320209"/>
          </a:xfrm>
          <a:prstGeom prst="roundRect">
            <a:avLst>
              <a:gd name="adj" fmla="val 18712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4394366-49AC-A331-BD52-A50B72D48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9184" l="1905" r="98639">
                        <a14:foregroundMark x1="5578" y1="61633" x2="6122" y2="65918"/>
                        <a14:foregroundMark x1="1905" y1="57143" x2="6395" y2="62449"/>
                        <a14:foregroundMark x1="1497" y1="73061" x2="3673" y2="93061"/>
                        <a14:foregroundMark x1="3673" y1="93061" x2="68163" y2="89184"/>
                        <a14:foregroundMark x1="68163" y1="89184" x2="84762" y2="90000"/>
                        <a14:foregroundMark x1="84762" y1="90000" x2="91429" y2="81837"/>
                        <a14:foregroundMark x1="91429" y1="81837" x2="94150" y2="34490"/>
                        <a14:foregroundMark x1="94150" y1="34490" x2="91293" y2="23469"/>
                        <a14:foregroundMark x1="98095" y1="32245" x2="93878" y2="94286"/>
                        <a14:foregroundMark x1="93878" y1="94286" x2="33333" y2="99184"/>
                        <a14:foregroundMark x1="33333" y1="99184" x2="33333" y2="99184"/>
                        <a14:foregroundMark x1="98095" y1="26122" x2="98639" y2="60816"/>
                      </a14:backgroundRemoval>
                    </a14:imgEffect>
                    <a14:imgEffect>
                      <a14:sharpenSoften amount="-100000"/>
                    </a14:imgEffect>
                    <a14:imgEffect>
                      <a14:colorTemperature colorTemp="6486"/>
                    </a14:imgEffect>
                    <a14:imgEffect>
                      <a14:brightnessContrast bright="17000" contrast="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BC4A83-BFCD-BF32-2A59-DA39260EA326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40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tx2">
                  <a:lumMod val="75000"/>
                  <a:lumOff val="25000"/>
                  <a:alpha val="66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A17D118-8CF4-2917-C398-E82EC33DC32F}"/>
              </a:ext>
            </a:extLst>
          </p:cNvPr>
          <p:cNvSpPr/>
          <p:nvPr/>
        </p:nvSpPr>
        <p:spPr>
          <a:xfrm>
            <a:off x="7436606" y="1699591"/>
            <a:ext cx="5441950" cy="3458817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50000"/>
                  <a:alpha val="0"/>
                </a:schemeClr>
              </a:gs>
              <a:gs pos="43000">
                <a:schemeClr val="tx1">
                  <a:alpha val="2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DD09AE-74DA-1D7C-172F-2697D9596B2F}"/>
              </a:ext>
            </a:extLst>
          </p:cNvPr>
          <p:cNvSpPr txBox="1"/>
          <p:nvPr/>
        </p:nvSpPr>
        <p:spPr>
          <a:xfrm>
            <a:off x="7193686" y="1998796"/>
            <a:ext cx="4660276" cy="120032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n w="19050">
                  <a:solidFill>
                    <a:schemeClr val="bg1"/>
                  </a:solidFill>
                </a:ln>
                <a:solidFill>
                  <a:schemeClr val="tx2">
                    <a:lumMod val="90000"/>
                    <a:lumOff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Wi-Fi Mesh Module Documentation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E47481-A514-236D-97B2-0DFCE1480805}"/>
              </a:ext>
            </a:extLst>
          </p:cNvPr>
          <p:cNvSpPr txBox="1"/>
          <p:nvPr/>
        </p:nvSpPr>
        <p:spPr>
          <a:xfrm>
            <a:off x="7477432" y="3199125"/>
            <a:ext cx="4092785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GVHD: Nguyễn Văn Hiếu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9BC5BA-E9CC-9810-4454-99A51AD94B92}"/>
              </a:ext>
            </a:extLst>
          </p:cNvPr>
          <p:cNvSpPr txBox="1"/>
          <p:nvPr/>
        </p:nvSpPr>
        <p:spPr>
          <a:xfrm>
            <a:off x="7338285" y="1053258"/>
            <a:ext cx="43732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b="1" dirty="0">
                <a:ln w="9525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TRƯỜNG ĐẠI HỌC BÁCH KHOA</a:t>
            </a:r>
            <a:br>
              <a:rPr lang="en-US" b="1" dirty="0">
                <a:ln w="9525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vi-VN" b="1" dirty="0">
                <a:ln w="9525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KHOA ĐIỆN TỬ VIỄN THÔNG </a:t>
            </a:r>
            <a:endParaRPr lang="en-US" b="1" dirty="0">
              <a:ln w="9525">
                <a:solidFill>
                  <a:srgbClr val="002060"/>
                </a:solidFill>
              </a:ln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2A5B66-95E5-C194-F6B4-34B056F9A158}"/>
              </a:ext>
            </a:extLst>
          </p:cNvPr>
          <p:cNvSpPr txBox="1"/>
          <p:nvPr/>
        </p:nvSpPr>
        <p:spPr>
          <a:xfrm>
            <a:off x="7883868" y="3575274"/>
            <a:ext cx="41491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Sinh </a:t>
            </a:r>
            <a:r>
              <a:rPr lang="en-US" sz="2000" b="1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viên</a:t>
            </a:r>
            <a:r>
              <a:rPr lang="en-US" sz="2000" b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r>
              <a:rPr lang="en-US" sz="2000" b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hiện</a:t>
            </a:r>
            <a:r>
              <a:rPr lang="en-US" sz="2000" b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r>
              <a:rPr lang="en-US" sz="2000" b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Nguyễn Tấn Minh – 22KTMT1</a:t>
            </a:r>
          </a:p>
          <a:p>
            <a:r>
              <a:rPr lang="en-US" sz="2000" b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Phạm </a:t>
            </a:r>
            <a:r>
              <a:rPr lang="en-US" sz="2000" b="1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Đình</a:t>
            </a:r>
            <a:r>
              <a:rPr lang="en-US" sz="2000" b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b="1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Chiến</a:t>
            </a:r>
            <a:r>
              <a:rPr lang="en-US" sz="2000" b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22KTMT2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976AB3-4826-3F6F-A6CA-2D77DEBEAA03}"/>
              </a:ext>
            </a:extLst>
          </p:cNvPr>
          <p:cNvCxnSpPr/>
          <p:nvPr/>
        </p:nvCxnSpPr>
        <p:spPr>
          <a:xfrm>
            <a:off x="7977809" y="3595152"/>
            <a:ext cx="4200939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B0BF3062-E4F2-6FE7-2D29-8005CCC47532}"/>
              </a:ext>
            </a:extLst>
          </p:cNvPr>
          <p:cNvSpPr txBox="1"/>
          <p:nvPr/>
        </p:nvSpPr>
        <p:spPr>
          <a:xfrm>
            <a:off x="4365523" y="6330056"/>
            <a:ext cx="3460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Đà</a:t>
            </a:r>
            <a:r>
              <a:rPr lang="en-US" sz="2400" b="1" i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b="1" i="1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Nẵng</a:t>
            </a:r>
            <a:r>
              <a:rPr lang="en-US" sz="2400" b="1" i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2025</a:t>
            </a:r>
          </a:p>
        </p:txBody>
      </p:sp>
    </p:spTree>
    <p:extLst>
      <p:ext uri="{BB962C8B-B14F-4D97-AF65-F5344CB8AC3E}">
        <p14:creationId xmlns:p14="http://schemas.microsoft.com/office/powerpoint/2010/main" val="3634816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725C5F-D344-31CE-EA20-3AFFFA95F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F0149F8-9E2A-756B-12B5-A14E1AAD0CFC}"/>
              </a:ext>
            </a:extLst>
          </p:cNvPr>
          <p:cNvSpPr>
            <a:spLocks/>
          </p:cNvSpPr>
          <p:nvPr/>
        </p:nvSpPr>
        <p:spPr>
          <a:xfrm>
            <a:off x="4368544" y="989260"/>
            <a:ext cx="3454913" cy="574676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B2958AE-2D62-34B8-3BD2-44EE16688D4B}"/>
              </a:ext>
            </a:extLst>
          </p:cNvPr>
          <p:cNvSpPr/>
          <p:nvPr/>
        </p:nvSpPr>
        <p:spPr>
          <a:xfrm>
            <a:off x="3428312" y="170143"/>
            <a:ext cx="5335376" cy="679448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80495F-E59A-05E0-7221-D2E445DF565B}"/>
              </a:ext>
            </a:extLst>
          </p:cNvPr>
          <p:cNvSpPr txBox="1"/>
          <p:nvPr/>
        </p:nvSpPr>
        <p:spPr>
          <a:xfrm>
            <a:off x="3047998" y="309812"/>
            <a:ext cx="6096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PHÂN TÍCH KẾT QUẢ MÔ PHỎNG </a:t>
            </a:r>
            <a:endParaRPr lang="en-US" sz="24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7E6B4E-74CF-4154-5A9A-41153471111E}"/>
              </a:ext>
            </a:extLst>
          </p:cNvPr>
          <p:cNvSpPr txBox="1"/>
          <p:nvPr/>
        </p:nvSpPr>
        <p:spPr>
          <a:xfrm>
            <a:off x="3900453" y="1091932"/>
            <a:ext cx="4391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III. TÓM TẮT KẾT QUẢ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BAB007A-7D29-5784-1C7F-CF76ACE871F8}"/>
              </a:ext>
            </a:extLst>
          </p:cNvPr>
          <p:cNvSpPr/>
          <p:nvPr/>
        </p:nvSpPr>
        <p:spPr>
          <a:xfrm>
            <a:off x="645786" y="1548121"/>
            <a:ext cx="1432636" cy="387927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29198E8-F004-B3BD-25A9-98E87516ECAE}"/>
              </a:ext>
            </a:extLst>
          </p:cNvPr>
          <p:cNvSpPr/>
          <p:nvPr/>
        </p:nvSpPr>
        <p:spPr>
          <a:xfrm>
            <a:off x="645786" y="1936049"/>
            <a:ext cx="9592723" cy="1463041"/>
          </a:xfrm>
          <a:prstGeom prst="roundRect">
            <a:avLst>
              <a:gd name="adj" fmla="val 14963"/>
            </a:avLst>
          </a:prstGeom>
          <a:gradFill flip="none" rotWithShape="1">
            <a:gsLst>
              <a:gs pos="100000">
                <a:srgbClr val="09205A"/>
              </a:gs>
              <a:gs pos="0">
                <a:srgbClr val="1F3D6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8FB1829-7DE7-2381-BE26-8E740FA467A7}"/>
              </a:ext>
            </a:extLst>
          </p:cNvPr>
          <p:cNvSpPr/>
          <p:nvPr/>
        </p:nvSpPr>
        <p:spPr>
          <a:xfrm>
            <a:off x="645786" y="3851554"/>
            <a:ext cx="9592723" cy="2916649"/>
          </a:xfrm>
          <a:prstGeom prst="roundRect">
            <a:avLst>
              <a:gd name="adj" fmla="val 9595"/>
            </a:avLst>
          </a:prstGeom>
          <a:gradFill flip="none" rotWithShape="1">
            <a:gsLst>
              <a:gs pos="100000">
                <a:srgbClr val="09205A"/>
              </a:gs>
              <a:gs pos="0">
                <a:srgbClr val="1F3D67"/>
              </a:gs>
            </a:gsLst>
            <a:lin ang="0" scaled="1"/>
            <a:tileRect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1A3E26A-4A15-F481-06CF-A9E1854DC0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322959"/>
              </p:ext>
            </p:extLst>
          </p:nvPr>
        </p:nvGraphicFramePr>
        <p:xfrm>
          <a:off x="824345" y="1936049"/>
          <a:ext cx="8679872" cy="146304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05726">
                  <a:extLst>
                    <a:ext uri="{9D8B030D-6E8A-4147-A177-3AD203B41FA5}">
                      <a16:colId xmlns:a16="http://schemas.microsoft.com/office/drawing/2014/main" val="2901761923"/>
                    </a:ext>
                  </a:extLst>
                </a:gridCol>
                <a:gridCol w="1086871">
                  <a:extLst>
                    <a:ext uri="{9D8B030D-6E8A-4147-A177-3AD203B41FA5}">
                      <a16:colId xmlns:a16="http://schemas.microsoft.com/office/drawing/2014/main" val="565041233"/>
                    </a:ext>
                  </a:extLst>
                </a:gridCol>
                <a:gridCol w="1343493">
                  <a:extLst>
                    <a:ext uri="{9D8B030D-6E8A-4147-A177-3AD203B41FA5}">
                      <a16:colId xmlns:a16="http://schemas.microsoft.com/office/drawing/2014/main" val="820615199"/>
                    </a:ext>
                  </a:extLst>
                </a:gridCol>
                <a:gridCol w="1177444">
                  <a:extLst>
                    <a:ext uri="{9D8B030D-6E8A-4147-A177-3AD203B41FA5}">
                      <a16:colId xmlns:a16="http://schemas.microsoft.com/office/drawing/2014/main" val="2585503005"/>
                    </a:ext>
                  </a:extLst>
                </a:gridCol>
                <a:gridCol w="1439610">
                  <a:extLst>
                    <a:ext uri="{9D8B030D-6E8A-4147-A177-3AD203B41FA5}">
                      <a16:colId xmlns:a16="http://schemas.microsoft.com/office/drawing/2014/main" val="2662934222"/>
                    </a:ext>
                  </a:extLst>
                </a:gridCol>
                <a:gridCol w="2726728">
                  <a:extLst>
                    <a:ext uri="{9D8B030D-6E8A-4147-A177-3AD203B41FA5}">
                      <a16:colId xmlns:a16="http://schemas.microsoft.com/office/drawing/2014/main" val="325956624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Loss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Delay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Jitter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Thr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Nhận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xét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735562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41–51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 – 1.75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1.7k – 33k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0.2 – 5.4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207 – 211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Ổn định, chất lượng tốt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890835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48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9.00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40.4 k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7.6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191.9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Link bắt đầu suy giảm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2546544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52–53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100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Mất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kết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nối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hoàn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toàn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895557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C14ABC1-61B4-B912-802E-E40DDE26B5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7326563"/>
              </p:ext>
            </p:extLst>
          </p:nvPr>
        </p:nvGraphicFramePr>
        <p:xfrm>
          <a:off x="645786" y="3851555"/>
          <a:ext cx="9371049" cy="291664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913871">
                  <a:extLst>
                    <a:ext uri="{9D8B030D-6E8A-4147-A177-3AD203B41FA5}">
                      <a16:colId xmlns:a16="http://schemas.microsoft.com/office/drawing/2014/main" val="2747798107"/>
                    </a:ext>
                  </a:extLst>
                </a:gridCol>
                <a:gridCol w="1115232">
                  <a:extLst>
                    <a:ext uri="{9D8B030D-6E8A-4147-A177-3AD203B41FA5}">
                      <a16:colId xmlns:a16="http://schemas.microsoft.com/office/drawing/2014/main" val="4201792193"/>
                    </a:ext>
                  </a:extLst>
                </a:gridCol>
                <a:gridCol w="1394040">
                  <a:extLst>
                    <a:ext uri="{9D8B030D-6E8A-4147-A177-3AD203B41FA5}">
                      <a16:colId xmlns:a16="http://schemas.microsoft.com/office/drawing/2014/main" val="332515949"/>
                    </a:ext>
                  </a:extLst>
                </a:gridCol>
                <a:gridCol w="1022296">
                  <a:extLst>
                    <a:ext uri="{9D8B030D-6E8A-4147-A177-3AD203B41FA5}">
                      <a16:colId xmlns:a16="http://schemas.microsoft.com/office/drawing/2014/main" val="2935125576"/>
                    </a:ext>
                  </a:extLst>
                </a:gridCol>
                <a:gridCol w="1115232">
                  <a:extLst>
                    <a:ext uri="{9D8B030D-6E8A-4147-A177-3AD203B41FA5}">
                      <a16:colId xmlns:a16="http://schemas.microsoft.com/office/drawing/2014/main" val="715575428"/>
                    </a:ext>
                  </a:extLst>
                </a:gridCol>
                <a:gridCol w="3810378">
                  <a:extLst>
                    <a:ext uri="{9D8B030D-6E8A-4147-A177-3AD203B41FA5}">
                      <a16:colId xmlns:a16="http://schemas.microsoft.com/office/drawing/2014/main" val="1038058897"/>
                    </a:ext>
                  </a:extLst>
                </a:gridCol>
              </a:tblGrid>
              <a:tr h="36458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Nodes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Loss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Delay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Jitter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Thr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Nhận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xét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9695012"/>
                  </a:ext>
                </a:extLst>
              </a:tr>
              <a:tr h="36458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4–7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0–0.25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486–6288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0.2–2.4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~210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Mạng rất ổn định, throughput tối đa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01342498"/>
                  </a:ext>
                </a:extLst>
              </a:tr>
              <a:tr h="36458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8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30.75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42 380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7.85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146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Nghẽn đường truyền, mất gói cao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64455851"/>
                  </a:ext>
                </a:extLst>
              </a:tr>
              <a:tr h="36458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9–11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 – 1.5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3000–5500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0.5–1.6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207–210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Hoạt động ổn định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71150800"/>
                  </a:ext>
                </a:extLst>
              </a:tr>
              <a:tr h="36458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12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15.25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7 761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3.03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179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Suy giảm do độ trễ mạng cao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30058841"/>
                  </a:ext>
                </a:extLst>
              </a:tr>
              <a:tr h="36458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13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0.50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2 989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210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Mạng phục hồi, định tuyến tối ưu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19465975"/>
                  </a:ext>
                </a:extLst>
              </a:tr>
              <a:tr h="36458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14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15.25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42401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10.35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179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Nút quá nhiều, overhead cao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02852636"/>
                  </a:ext>
                </a:extLst>
              </a:tr>
              <a:tr h="36458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15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10.00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16432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5.01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189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6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Suy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giảm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ổn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định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mạng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6411005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662B992-4639-FA44-F3AB-3F1ED3E650EC}"/>
              </a:ext>
            </a:extLst>
          </p:cNvPr>
          <p:cNvSpPr txBox="1"/>
          <p:nvPr/>
        </p:nvSpPr>
        <p:spPr>
          <a:xfrm>
            <a:off x="687109" y="1548120"/>
            <a:ext cx="1432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Kịch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bản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8FA0BAF9-0D9A-3FE6-7706-66D49E8AE365}"/>
              </a:ext>
            </a:extLst>
          </p:cNvPr>
          <p:cNvSpPr/>
          <p:nvPr/>
        </p:nvSpPr>
        <p:spPr>
          <a:xfrm rot="10800000" flipH="1" flipV="1">
            <a:off x="645786" y="3458912"/>
            <a:ext cx="1432636" cy="409286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9205A"/>
              </a:gs>
              <a:gs pos="0">
                <a:srgbClr val="1F3D67"/>
              </a:gs>
            </a:gsLst>
            <a:lin ang="8400000" scaled="0"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D4A72E-15FA-749E-38E4-CE3E5B4A82DB}"/>
              </a:ext>
            </a:extLst>
          </p:cNvPr>
          <p:cNvSpPr txBox="1"/>
          <p:nvPr/>
        </p:nvSpPr>
        <p:spPr>
          <a:xfrm>
            <a:off x="645786" y="3471962"/>
            <a:ext cx="1432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Kịch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bản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2358785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F99878-898A-A3F1-CB89-07804D9B6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FADA398-043F-A854-521E-F03399CCF097}"/>
              </a:ext>
            </a:extLst>
          </p:cNvPr>
          <p:cNvSpPr>
            <a:spLocks/>
          </p:cNvSpPr>
          <p:nvPr/>
        </p:nvSpPr>
        <p:spPr>
          <a:xfrm>
            <a:off x="4030390" y="989260"/>
            <a:ext cx="4131221" cy="574676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57DE144-D23C-593E-AC1B-F17AC17E18FC}"/>
              </a:ext>
            </a:extLst>
          </p:cNvPr>
          <p:cNvSpPr/>
          <p:nvPr/>
        </p:nvSpPr>
        <p:spPr>
          <a:xfrm>
            <a:off x="3428312" y="170143"/>
            <a:ext cx="5335376" cy="679448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66EE38-5BB0-8A18-E6F3-8A12CF9B1D28}"/>
              </a:ext>
            </a:extLst>
          </p:cNvPr>
          <p:cNvSpPr txBox="1"/>
          <p:nvPr/>
        </p:nvSpPr>
        <p:spPr>
          <a:xfrm>
            <a:off x="3047998" y="309812"/>
            <a:ext cx="6096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PHÂN TÍCH KẾT QUẢ MÔ PHỎNG </a:t>
            </a:r>
            <a:endParaRPr lang="en-US" sz="24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D48CC6-013B-B2F6-21E1-B175D0C36B8D}"/>
              </a:ext>
            </a:extLst>
          </p:cNvPr>
          <p:cNvSpPr txBox="1"/>
          <p:nvPr/>
        </p:nvSpPr>
        <p:spPr>
          <a:xfrm>
            <a:off x="3900453" y="1091932"/>
            <a:ext cx="4391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IV. PHÂN TÍCH &amp; ĐÁNH GIÁ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6A3FB8D-AB93-DC9D-87AE-ED248CA2FA85}"/>
              </a:ext>
            </a:extLst>
          </p:cNvPr>
          <p:cNvSpPr/>
          <p:nvPr/>
        </p:nvSpPr>
        <p:spPr>
          <a:xfrm>
            <a:off x="129571" y="1303308"/>
            <a:ext cx="1432636" cy="387927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F5C204CB-99B6-09EA-210A-D20F7ADEE453}"/>
              </a:ext>
            </a:extLst>
          </p:cNvPr>
          <p:cNvSpPr/>
          <p:nvPr/>
        </p:nvSpPr>
        <p:spPr>
          <a:xfrm>
            <a:off x="117763" y="1699543"/>
            <a:ext cx="11949545" cy="3017521"/>
          </a:xfrm>
          <a:prstGeom prst="roundRect">
            <a:avLst>
              <a:gd name="adj" fmla="val 5378"/>
            </a:avLst>
          </a:prstGeom>
          <a:gradFill flip="none" rotWithShape="1">
            <a:gsLst>
              <a:gs pos="100000">
                <a:srgbClr val="09205A"/>
              </a:gs>
              <a:gs pos="0">
                <a:srgbClr val="1F3D6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71CEE591-FA50-5B98-4CB7-E4B436DA9FAF}"/>
              </a:ext>
            </a:extLst>
          </p:cNvPr>
          <p:cNvSpPr/>
          <p:nvPr/>
        </p:nvSpPr>
        <p:spPr>
          <a:xfrm>
            <a:off x="1480705" y="4796549"/>
            <a:ext cx="9230591" cy="1827660"/>
          </a:xfrm>
          <a:prstGeom prst="roundRect">
            <a:avLst>
              <a:gd name="adj" fmla="val 9595"/>
            </a:avLst>
          </a:prstGeom>
          <a:gradFill flip="none" rotWithShape="1">
            <a:gsLst>
              <a:gs pos="100000">
                <a:srgbClr val="09205A"/>
              </a:gs>
              <a:gs pos="0">
                <a:srgbClr val="1F3D67"/>
              </a:gs>
            </a:gsLst>
            <a:lin ang="0" scaled="1"/>
            <a:tileRect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D51D1E-13EF-EBF2-A0B9-B791B0C7A42D}"/>
              </a:ext>
            </a:extLst>
          </p:cNvPr>
          <p:cNvSpPr txBox="1"/>
          <p:nvPr/>
        </p:nvSpPr>
        <p:spPr>
          <a:xfrm>
            <a:off x="170894" y="1303307"/>
            <a:ext cx="1432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Phân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tích</a:t>
            </a: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21CF9A8-AB2B-11A4-3ACA-3F564826A18C}"/>
              </a:ext>
            </a:extLst>
          </p:cNvPr>
          <p:cNvSpPr/>
          <p:nvPr/>
        </p:nvSpPr>
        <p:spPr>
          <a:xfrm rot="10800000" flipH="1" flipV="1">
            <a:off x="135770" y="5500198"/>
            <a:ext cx="1432636" cy="409286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9205A"/>
              </a:gs>
              <a:gs pos="0">
                <a:srgbClr val="1F3D67"/>
              </a:gs>
            </a:gsLst>
            <a:lin ang="8400000" scaled="0"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8BB285-C1C8-22FB-6E39-4E21223A0688}"/>
              </a:ext>
            </a:extLst>
          </p:cNvPr>
          <p:cNvSpPr txBox="1"/>
          <p:nvPr/>
        </p:nvSpPr>
        <p:spPr>
          <a:xfrm>
            <a:off x="135770" y="5513248"/>
            <a:ext cx="1432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Đánh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373FCD4-C198-DD67-0BA2-72DB26871E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480197"/>
              </p:ext>
            </p:extLst>
          </p:nvPr>
        </p:nvGraphicFramePr>
        <p:xfrm>
          <a:off x="290944" y="1699544"/>
          <a:ext cx="11603181" cy="3017521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693846">
                  <a:extLst>
                    <a:ext uri="{9D8B030D-6E8A-4147-A177-3AD203B41FA5}">
                      <a16:colId xmlns:a16="http://schemas.microsoft.com/office/drawing/2014/main" val="1374323909"/>
                    </a:ext>
                  </a:extLst>
                </a:gridCol>
                <a:gridCol w="6226930">
                  <a:extLst>
                    <a:ext uri="{9D8B030D-6E8A-4147-A177-3AD203B41FA5}">
                      <a16:colId xmlns:a16="http://schemas.microsoft.com/office/drawing/2014/main" val="4101625069"/>
                    </a:ext>
                  </a:extLst>
                </a:gridCol>
                <a:gridCol w="3682405">
                  <a:extLst>
                    <a:ext uri="{9D8B030D-6E8A-4147-A177-3AD203B41FA5}">
                      <a16:colId xmlns:a16="http://schemas.microsoft.com/office/drawing/2014/main" val="2716317059"/>
                    </a:ext>
                  </a:extLst>
                </a:gridCol>
              </a:tblGrid>
              <a:tr h="487244">
                <a:tc>
                  <a:txBody>
                    <a:bodyPr/>
                    <a:lstStyle/>
                    <a:p>
                      <a:pPr marL="685800" marR="0" indent="-68580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Yếu</a:t>
                      </a:r>
                      <a:r>
                        <a:rPr lang="en-US" sz="1800" u="non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tố</a:t>
                      </a:r>
                      <a:endParaRPr lang="en-US" sz="1800" u="none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57305" marR="57305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685800" marR="0" indent="-68580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u="non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Xu </a:t>
                      </a: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hướng</a:t>
                      </a:r>
                      <a:r>
                        <a:rPr lang="en-US" sz="1800" u="non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ảnh</a:t>
                      </a:r>
                      <a:r>
                        <a:rPr lang="en-US" sz="1800" u="non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hưởng</a:t>
                      </a:r>
                      <a:endParaRPr lang="en-US" sz="1800" u="none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57305" marR="57305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685800" marR="0" indent="-68580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Kết</a:t>
                      </a:r>
                      <a:r>
                        <a:rPr lang="en-US" sz="1800" u="non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luận</a:t>
                      </a:r>
                      <a:endParaRPr lang="en-US" sz="1800" u="none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57305" marR="57305" marT="0" marB="0" anchor="ctr">
                    <a:solidFill>
                      <a:srgbClr val="0F25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3904134"/>
                  </a:ext>
                </a:extLst>
              </a:tr>
              <a:tr h="4872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Khoảng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cách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57305" marR="57305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Tăng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→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Mất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gói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và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delay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tăng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mạnh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57305" marR="5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Giới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hạn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khoảng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51 m</a:t>
                      </a:r>
                    </a:p>
                  </a:txBody>
                  <a:tcPr marL="57305" marR="57305" marT="0" marB="0" anchor="ctr"/>
                </a:tc>
                <a:extLst>
                  <a:ext uri="{0D108BD9-81ED-4DB2-BD59-A6C34878D82A}">
                    <a16:rowId xmlns:a16="http://schemas.microsoft.com/office/drawing/2014/main" val="4119295952"/>
                  </a:ext>
                </a:extLst>
              </a:tr>
              <a:tr h="5813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Số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nút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57305" marR="57305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Tăng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vừa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phải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(≤ 7) →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ổn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định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;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Tăng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quá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→ overhead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cao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57305" marR="5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Nên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giữ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4 – 7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nút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trong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≈ 50 m</a:t>
                      </a:r>
                    </a:p>
                  </a:txBody>
                  <a:tcPr marL="57305" marR="57305" marT="0" marB="0" anchor="ctr"/>
                </a:tc>
                <a:extLst>
                  <a:ext uri="{0D108BD9-81ED-4DB2-BD59-A6C34878D82A}">
                    <a16:rowId xmlns:a16="http://schemas.microsoft.com/office/drawing/2014/main" val="2273080560"/>
                  </a:ext>
                </a:extLst>
              </a:tr>
              <a:tr h="4872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Throughput</a:t>
                      </a:r>
                    </a:p>
                  </a:txBody>
                  <a:tcPr marL="57305" marR="57305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Ổn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định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≈ 210 kbps &lt; 3 %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sai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số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so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với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lý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thuyết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57305" marR="5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Hiệu quả băng thông rất cao</a:t>
                      </a:r>
                    </a:p>
                  </a:txBody>
                  <a:tcPr marL="57305" marR="57305" marT="0" marB="0" anchor="ctr"/>
                </a:tc>
                <a:extLst>
                  <a:ext uri="{0D108BD9-81ED-4DB2-BD59-A6C34878D82A}">
                    <a16:rowId xmlns:a16="http://schemas.microsoft.com/office/drawing/2014/main" val="1499740220"/>
                  </a:ext>
                </a:extLst>
              </a:tr>
              <a:tr h="4872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Delay &amp; Jitter</a:t>
                      </a:r>
                    </a:p>
                  </a:txBody>
                  <a:tcPr marL="57305" marR="57305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Ổn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định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ở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các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case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chuẩn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; dao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động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lớn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ở loss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cao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57305" marR="5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Đáp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ứng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QoS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cho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VoIP/video</a:t>
                      </a:r>
                    </a:p>
                  </a:txBody>
                  <a:tcPr marL="57305" marR="57305" marT="0" marB="0" anchor="ctr"/>
                </a:tc>
                <a:extLst>
                  <a:ext uri="{0D108BD9-81ED-4DB2-BD59-A6C34878D82A}">
                    <a16:rowId xmlns:a16="http://schemas.microsoft.com/office/drawing/2014/main" val="2052156652"/>
                  </a:ext>
                </a:extLst>
              </a:tr>
              <a:tr h="48724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Self‑healing</a:t>
                      </a:r>
                    </a:p>
                  </a:txBody>
                  <a:tcPr marL="57305" marR="57305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Các case 9, 13 (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phục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hồi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ổn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định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sau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mạng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suy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giảm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</a:t>
                      </a:r>
                    </a:p>
                  </a:txBody>
                  <a:tcPr marL="57305" marR="5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HWMP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thực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hiện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đúng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chức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năng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57305" marR="57305" marT="0" marB="0" anchor="ctr"/>
                </a:tc>
                <a:extLst>
                  <a:ext uri="{0D108BD9-81ED-4DB2-BD59-A6C34878D82A}">
                    <a16:rowId xmlns:a16="http://schemas.microsoft.com/office/drawing/2014/main" val="2104643320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4B09D1D-3F90-477F-2733-15C9410D76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2750383"/>
              </p:ext>
            </p:extLst>
          </p:nvPr>
        </p:nvGraphicFramePr>
        <p:xfrm>
          <a:off x="1656106" y="4796549"/>
          <a:ext cx="8872856" cy="1827660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2530817">
                  <a:extLst>
                    <a:ext uri="{9D8B030D-6E8A-4147-A177-3AD203B41FA5}">
                      <a16:colId xmlns:a16="http://schemas.microsoft.com/office/drawing/2014/main" val="2193119342"/>
                    </a:ext>
                  </a:extLst>
                </a:gridCol>
                <a:gridCol w="2446456">
                  <a:extLst>
                    <a:ext uri="{9D8B030D-6E8A-4147-A177-3AD203B41FA5}">
                      <a16:colId xmlns:a16="http://schemas.microsoft.com/office/drawing/2014/main" val="2921678001"/>
                    </a:ext>
                  </a:extLst>
                </a:gridCol>
                <a:gridCol w="2390216">
                  <a:extLst>
                    <a:ext uri="{9D8B030D-6E8A-4147-A177-3AD203B41FA5}">
                      <a16:colId xmlns:a16="http://schemas.microsoft.com/office/drawing/2014/main" val="3220398941"/>
                    </a:ext>
                  </a:extLst>
                </a:gridCol>
                <a:gridCol w="1505367">
                  <a:extLst>
                    <a:ext uri="{9D8B030D-6E8A-4147-A177-3AD203B41FA5}">
                      <a16:colId xmlns:a16="http://schemas.microsoft.com/office/drawing/2014/main" val="1432868402"/>
                    </a:ext>
                  </a:extLst>
                </a:gridCol>
              </a:tblGrid>
              <a:tr h="365532"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Tiêu</a:t>
                      </a:r>
                      <a:r>
                        <a:rPr lang="en-US" sz="1800" u="non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chuẩn</a:t>
                      </a:r>
                      <a:endParaRPr lang="en-US" sz="1800" u="none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Yêu</a:t>
                      </a:r>
                      <a:r>
                        <a:rPr lang="en-US" sz="1800" u="non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cầu</a:t>
                      </a:r>
                      <a:endParaRPr lang="en-US" sz="1800" u="none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Kết</a:t>
                      </a:r>
                      <a:r>
                        <a:rPr lang="en-US" sz="1800" u="non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quả</a:t>
                      </a:r>
                      <a:endParaRPr lang="en-US" sz="1800" u="none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Đánh</a:t>
                      </a:r>
                      <a:r>
                        <a:rPr lang="en-US" sz="1800" u="none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u="none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giá</a:t>
                      </a:r>
                      <a:endParaRPr lang="en-US" sz="1800" u="none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1362833"/>
                  </a:ext>
                </a:extLst>
              </a:tr>
              <a:tr h="365532"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ITU‑T G.114 (Delay)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&lt; 150 ms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≤ 42 ms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✓ Đạt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46455473"/>
                  </a:ext>
                </a:extLst>
              </a:tr>
              <a:tr h="365532"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Cisco (Jitter)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&lt; 30 ms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≤ 10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ms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✓ Đạt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10858221"/>
                  </a:ext>
                </a:extLst>
              </a:tr>
              <a:tr h="365532"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ITU Y.1541 (Loss)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&lt; 3 % (bình thường)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≤ 1 % ở vùng chuẩn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✓ Đạt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4211696"/>
                  </a:ext>
                </a:extLst>
              </a:tr>
              <a:tr h="365532"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3GPP (Throughput)</a:t>
                      </a:r>
                    </a:p>
                  </a:txBody>
                  <a:tcPr marL="68580" marR="68580" marT="0" marB="0" anchor="ctr">
                    <a:solidFill>
                      <a:srgbClr val="0F2556"/>
                    </a:solidFill>
                  </a:tcPr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≥ 90 %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tối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đa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≈ 100 %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685800" marR="0" indent="-68580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✓ Đạt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97952588"/>
                  </a:ext>
                </a:extLst>
              </a:tr>
            </a:tbl>
          </a:graphicData>
        </a:graphic>
      </p:graphicFrame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AABBB09-9F46-5FA9-2FDD-3271C3331740}"/>
              </a:ext>
            </a:extLst>
          </p:cNvPr>
          <p:cNvCxnSpPr>
            <a:cxnSpLocks/>
          </p:cNvCxnSpPr>
          <p:nvPr/>
        </p:nvCxnSpPr>
        <p:spPr>
          <a:xfrm>
            <a:off x="0" y="4758626"/>
            <a:ext cx="121920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8155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3A175F-F284-A876-E29A-58A0779A9E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FCBFB16-2E5E-6489-F9E2-ECDBDD47A022}"/>
              </a:ext>
            </a:extLst>
          </p:cNvPr>
          <p:cNvSpPr/>
          <p:nvPr/>
        </p:nvSpPr>
        <p:spPr>
          <a:xfrm>
            <a:off x="3428312" y="170143"/>
            <a:ext cx="5335376" cy="679448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90B4B7-19D3-26E8-04F9-AB55F91ED08B}"/>
              </a:ext>
            </a:extLst>
          </p:cNvPr>
          <p:cNvSpPr txBox="1"/>
          <p:nvPr/>
        </p:nvSpPr>
        <p:spPr>
          <a:xfrm>
            <a:off x="3047998" y="309812"/>
            <a:ext cx="609600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KẾT LUẬN VÀ HƯỚNG PHÁT TRIỂN</a:t>
            </a:r>
            <a:endParaRPr lang="en-US" sz="2800" b="1" dirty="0">
              <a:solidFill>
                <a:schemeClr val="bg1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E8AD1263-68FD-2BBB-C6DF-0C1C22A7DA72}"/>
              </a:ext>
            </a:extLst>
          </p:cNvPr>
          <p:cNvSpPr/>
          <p:nvPr/>
        </p:nvSpPr>
        <p:spPr>
          <a:xfrm>
            <a:off x="121225" y="6548188"/>
            <a:ext cx="11949545" cy="311317"/>
          </a:xfrm>
          <a:prstGeom prst="roundRect">
            <a:avLst>
              <a:gd name="adj" fmla="val 26728"/>
            </a:avLst>
          </a:prstGeom>
          <a:gradFill flip="none" rotWithShape="1">
            <a:gsLst>
              <a:gs pos="100000">
                <a:srgbClr val="09205A"/>
              </a:gs>
              <a:gs pos="0">
                <a:srgbClr val="1F3D6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98E47969-C699-6CB0-0A24-75BD9966F874}"/>
              </a:ext>
            </a:extLst>
          </p:cNvPr>
          <p:cNvSpPr/>
          <p:nvPr/>
        </p:nvSpPr>
        <p:spPr>
          <a:xfrm>
            <a:off x="1480705" y="6331527"/>
            <a:ext cx="9230591" cy="29268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rgbClr val="09205A"/>
              </a:gs>
              <a:gs pos="0">
                <a:srgbClr val="1F3D67"/>
              </a:gs>
            </a:gsLst>
            <a:lin ang="0" scaled="1"/>
            <a:tileRect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A26AC41-6FB6-2226-C5ED-A757D04FFBCC}"/>
              </a:ext>
            </a:extLst>
          </p:cNvPr>
          <p:cNvSpPr/>
          <p:nvPr/>
        </p:nvSpPr>
        <p:spPr>
          <a:xfrm rot="10800000" flipH="1" flipV="1">
            <a:off x="129571" y="6366770"/>
            <a:ext cx="1432636" cy="222193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9205A"/>
              </a:gs>
              <a:gs pos="0">
                <a:srgbClr val="1F3D67"/>
              </a:gs>
            </a:gsLst>
            <a:lin ang="8400000" scaled="0"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52166D5-F86D-DDC8-D221-6DDCA02FD219}"/>
              </a:ext>
            </a:extLst>
          </p:cNvPr>
          <p:cNvSpPr/>
          <p:nvPr/>
        </p:nvSpPr>
        <p:spPr>
          <a:xfrm>
            <a:off x="121225" y="6283902"/>
            <a:ext cx="1432636" cy="387927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3138B7-181D-55DE-B845-01CC518E1984}"/>
              </a:ext>
            </a:extLst>
          </p:cNvPr>
          <p:cNvSpPr>
            <a:spLocks/>
          </p:cNvSpPr>
          <p:nvPr/>
        </p:nvSpPr>
        <p:spPr>
          <a:xfrm>
            <a:off x="4030390" y="6152694"/>
            <a:ext cx="4131221" cy="311317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D8770B-6614-DE74-E3DB-5B8638AA3225}"/>
              </a:ext>
            </a:extLst>
          </p:cNvPr>
          <p:cNvSpPr txBox="1"/>
          <p:nvPr/>
        </p:nvSpPr>
        <p:spPr>
          <a:xfrm>
            <a:off x="3900453" y="1091932"/>
            <a:ext cx="4391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IV. PHÂN TÍCH &amp; ĐÁNH GIÁ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0CBDF3-998E-0142-8DEC-FAF1EA2260AF}"/>
              </a:ext>
            </a:extLst>
          </p:cNvPr>
          <p:cNvSpPr>
            <a:spLocks/>
          </p:cNvSpPr>
          <p:nvPr/>
        </p:nvSpPr>
        <p:spPr>
          <a:xfrm>
            <a:off x="4030390" y="989260"/>
            <a:ext cx="4131221" cy="574676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2D37AB-AD04-E2DD-F6E1-CC9CD6D9E286}"/>
              </a:ext>
            </a:extLst>
          </p:cNvPr>
          <p:cNvSpPr txBox="1"/>
          <p:nvPr/>
        </p:nvSpPr>
        <p:spPr>
          <a:xfrm>
            <a:off x="4034923" y="1058314"/>
            <a:ext cx="439109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 b="1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Kết</a:t>
            </a:r>
            <a:r>
              <a:rPr lang="en-US" sz="20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 </a:t>
            </a:r>
            <a:r>
              <a:rPr lang="en-US" sz="2000" b="1" err="1">
                <a:solidFill>
                  <a:schemeClr val="bg1"/>
                </a:solidFill>
                <a:latin typeface="Tahoma"/>
                <a:ea typeface="Tahoma"/>
                <a:cs typeface="Tahoma"/>
              </a:rPr>
              <a:t>luận</a:t>
            </a:r>
            <a:endParaRPr lang="en-US" sz="2000" b="1" err="1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0E189D-ECC3-0ECD-C777-BDFCB2CC9E2B}"/>
              </a:ext>
            </a:extLst>
          </p:cNvPr>
          <p:cNvSpPr txBox="1"/>
          <p:nvPr/>
        </p:nvSpPr>
        <p:spPr>
          <a:xfrm>
            <a:off x="986118" y="2241176"/>
            <a:ext cx="9726705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err="1">
                <a:latin typeface="Tahoma"/>
                <a:ea typeface="Tahoma"/>
                <a:cs typeface="Tahoma"/>
              </a:rPr>
              <a:t>Đã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xây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dựng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thành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công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và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triển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khai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hệ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thống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mô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phỏng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b="1" dirty="0">
                <a:latin typeface="Tahoma"/>
                <a:ea typeface="Tahoma"/>
                <a:cs typeface="Tahoma"/>
              </a:rPr>
              <a:t>Wi-Fi Mesh 802.11s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sử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dụng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thư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viện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mô-đun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MeshHelper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trong</a:t>
            </a:r>
            <a:r>
              <a:rPr lang="en-US" sz="2000" dirty="0">
                <a:latin typeface="Tahoma"/>
                <a:ea typeface="Tahoma"/>
                <a:cs typeface="Tahoma"/>
              </a:rPr>
              <a:t> NS-3.</a:t>
            </a:r>
            <a:endParaRPr lang="en-US"/>
          </a:p>
          <a:p>
            <a:endParaRPr lang="en-US" sz="2000" dirty="0">
              <a:latin typeface="Tahoma"/>
              <a:ea typeface="Tahoma"/>
              <a:cs typeface="Tahoma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err="1">
                <a:latin typeface="Tahoma"/>
                <a:ea typeface="Tahoma"/>
                <a:cs typeface="Tahoma"/>
              </a:rPr>
              <a:t>Đã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thu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thập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được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hai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bộ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dữ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liệu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thực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nghiệm</a:t>
            </a:r>
            <a:r>
              <a:rPr lang="en-US" sz="2000" dirty="0">
                <a:latin typeface="Tahoma"/>
                <a:ea typeface="Tahoma"/>
                <a:cs typeface="Tahoma"/>
              </a:rPr>
              <a:t>, </a:t>
            </a:r>
            <a:r>
              <a:rPr lang="en-US" sz="2000" dirty="0" err="1">
                <a:latin typeface="Tahoma"/>
                <a:ea typeface="Tahoma"/>
                <a:cs typeface="Tahoma"/>
              </a:rPr>
              <a:t>chứng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minh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tác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động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của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b="1" dirty="0" err="1">
                <a:latin typeface="Tahoma"/>
                <a:ea typeface="Tahoma"/>
                <a:cs typeface="Tahoma"/>
              </a:rPr>
              <a:t>Khoảng</a:t>
            </a:r>
            <a:r>
              <a:rPr lang="en-US" sz="2000" b="1" dirty="0">
                <a:latin typeface="Tahoma"/>
                <a:ea typeface="Tahoma"/>
                <a:cs typeface="Tahoma"/>
              </a:rPr>
              <a:t> </a:t>
            </a:r>
            <a:r>
              <a:rPr lang="en-US" sz="2000" b="1" dirty="0" err="1">
                <a:latin typeface="Tahoma"/>
                <a:ea typeface="Tahoma"/>
                <a:cs typeface="Tahoma"/>
              </a:rPr>
              <a:t>cách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và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b="1" dirty="0" err="1">
                <a:latin typeface="Tahoma"/>
                <a:ea typeface="Tahoma"/>
                <a:cs typeface="Tahoma"/>
              </a:rPr>
              <a:t>Số</a:t>
            </a:r>
            <a:r>
              <a:rPr lang="en-US" sz="2000" b="1" dirty="0">
                <a:latin typeface="Tahoma"/>
                <a:ea typeface="Tahoma"/>
                <a:cs typeface="Tahoma"/>
              </a:rPr>
              <a:t> </a:t>
            </a:r>
            <a:r>
              <a:rPr lang="en-US" sz="2000" b="1" dirty="0" err="1">
                <a:latin typeface="Tahoma"/>
                <a:ea typeface="Tahoma"/>
                <a:cs typeface="Tahoma"/>
              </a:rPr>
              <a:t>lượng</a:t>
            </a:r>
            <a:r>
              <a:rPr lang="en-US" sz="2000" b="1" dirty="0">
                <a:latin typeface="Tahoma"/>
                <a:ea typeface="Tahoma"/>
                <a:cs typeface="Tahoma"/>
              </a:rPr>
              <a:t> </a:t>
            </a:r>
            <a:r>
              <a:rPr lang="en-US" sz="2000" b="1" dirty="0" err="1">
                <a:latin typeface="Tahoma"/>
                <a:ea typeface="Tahoma"/>
                <a:cs typeface="Tahoma"/>
              </a:rPr>
              <a:t>nút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đối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với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hiệu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năng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mạng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dirty="0" err="1">
                <a:latin typeface="Tahoma"/>
                <a:ea typeface="Tahoma"/>
                <a:cs typeface="Tahoma"/>
              </a:rPr>
              <a:t>lưới</a:t>
            </a:r>
            <a:endParaRPr lang="en-US" sz="2000" dirty="0">
              <a:latin typeface="Tahoma"/>
              <a:ea typeface="Tahoma"/>
              <a:cs typeface="Tahoma"/>
            </a:endParaRPr>
          </a:p>
          <a:p>
            <a:endParaRPr lang="en-US" sz="2000" dirty="0">
              <a:latin typeface="Tahoma"/>
              <a:ea typeface="Tahoma"/>
              <a:cs typeface="Tahoma"/>
            </a:endParaRPr>
          </a:p>
          <a:p>
            <a:pPr marL="342900" indent="-342900">
              <a:buFont typeface="Arial"/>
              <a:buChar char="•"/>
            </a:pPr>
            <a:r>
              <a:rPr lang="en-US" sz="2000" err="1">
                <a:latin typeface="Tahoma"/>
                <a:ea typeface="Tahoma"/>
                <a:cs typeface="Tahoma"/>
              </a:rPr>
              <a:t>Xác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định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được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các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ngưỡng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giới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hạn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ổn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định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của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giao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thức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định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err="1">
                <a:latin typeface="Tahoma"/>
                <a:ea typeface="Tahoma"/>
                <a:cs typeface="Tahoma"/>
              </a:rPr>
              <a:t>tuyến</a:t>
            </a:r>
            <a:r>
              <a:rPr lang="en-US" sz="2000" dirty="0">
                <a:latin typeface="Tahoma"/>
                <a:ea typeface="Tahoma"/>
                <a:cs typeface="Tahoma"/>
              </a:rPr>
              <a:t> </a:t>
            </a:r>
            <a:r>
              <a:rPr lang="en-US" sz="2000" b="1" dirty="0">
                <a:latin typeface="Tahoma"/>
                <a:ea typeface="Tahoma"/>
                <a:cs typeface="Tahoma"/>
              </a:rPr>
              <a:t>HWMP</a:t>
            </a:r>
          </a:p>
          <a:p>
            <a:pPr algn="ctr"/>
            <a:endParaRPr lang="en-US" sz="2000" dirty="0">
              <a:latin typeface="Tahoma"/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847577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37EC5-2D45-29AC-5DE4-EEA2205C1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B449D54-E6FF-BD77-1F80-ECDFA716EAB4}"/>
              </a:ext>
            </a:extLst>
          </p:cNvPr>
          <p:cNvSpPr/>
          <p:nvPr/>
        </p:nvSpPr>
        <p:spPr>
          <a:xfrm>
            <a:off x="3428312" y="170143"/>
            <a:ext cx="5335376" cy="679448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97A5A0-CC39-CF8F-4A5A-C05B837FF82F}"/>
              </a:ext>
            </a:extLst>
          </p:cNvPr>
          <p:cNvSpPr txBox="1"/>
          <p:nvPr/>
        </p:nvSpPr>
        <p:spPr>
          <a:xfrm>
            <a:off x="3047998" y="309812"/>
            <a:ext cx="6096001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KẾT LUẬN VÀ HƯỚNG PHÁT TRIỂN</a:t>
            </a:r>
            <a:endParaRPr lang="en-US" sz="2800" b="1" dirty="0">
              <a:solidFill>
                <a:schemeClr val="bg1"/>
              </a:solidFill>
              <a:latin typeface="Tahoma"/>
              <a:ea typeface="Tahoma"/>
              <a:cs typeface="Tahoma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DC31173-8356-024C-EEDD-8EAB62B0A2EA}"/>
              </a:ext>
            </a:extLst>
          </p:cNvPr>
          <p:cNvSpPr/>
          <p:nvPr/>
        </p:nvSpPr>
        <p:spPr>
          <a:xfrm>
            <a:off x="121225" y="6548188"/>
            <a:ext cx="11949545" cy="311317"/>
          </a:xfrm>
          <a:prstGeom prst="roundRect">
            <a:avLst>
              <a:gd name="adj" fmla="val 26728"/>
            </a:avLst>
          </a:prstGeom>
          <a:gradFill flip="none" rotWithShape="1">
            <a:gsLst>
              <a:gs pos="100000">
                <a:srgbClr val="09205A"/>
              </a:gs>
              <a:gs pos="0">
                <a:srgbClr val="1F3D6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557710A-17AE-407E-9087-B7309B9FD9DE}"/>
              </a:ext>
            </a:extLst>
          </p:cNvPr>
          <p:cNvSpPr/>
          <p:nvPr/>
        </p:nvSpPr>
        <p:spPr>
          <a:xfrm>
            <a:off x="1480705" y="6331527"/>
            <a:ext cx="9230591" cy="29268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rgbClr val="09205A"/>
              </a:gs>
              <a:gs pos="0">
                <a:srgbClr val="1F3D67"/>
              </a:gs>
            </a:gsLst>
            <a:lin ang="0" scaled="1"/>
            <a:tileRect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18FE02D-4E1C-F5B4-A2C3-EEC062687228}"/>
              </a:ext>
            </a:extLst>
          </p:cNvPr>
          <p:cNvSpPr/>
          <p:nvPr/>
        </p:nvSpPr>
        <p:spPr>
          <a:xfrm rot="10800000" flipH="1" flipV="1">
            <a:off x="129571" y="6366770"/>
            <a:ext cx="1432636" cy="222193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9205A"/>
              </a:gs>
              <a:gs pos="0">
                <a:srgbClr val="1F3D67"/>
              </a:gs>
            </a:gsLst>
            <a:lin ang="8400000" scaled="0"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FD609E5-765A-FA74-C03E-4F832DAE6D75}"/>
              </a:ext>
            </a:extLst>
          </p:cNvPr>
          <p:cNvSpPr/>
          <p:nvPr/>
        </p:nvSpPr>
        <p:spPr>
          <a:xfrm>
            <a:off x="121225" y="6283902"/>
            <a:ext cx="1432636" cy="387927"/>
          </a:xfrm>
          <a:prstGeom prst="roundRect">
            <a:avLst>
              <a:gd name="adj" fmla="val 50000"/>
            </a:avLst>
          </a:prstGeom>
          <a:noFill/>
          <a:ln w="254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40BF13-7BFC-841A-D6AD-68D2DCE5E218}"/>
              </a:ext>
            </a:extLst>
          </p:cNvPr>
          <p:cNvSpPr>
            <a:spLocks/>
          </p:cNvSpPr>
          <p:nvPr/>
        </p:nvSpPr>
        <p:spPr>
          <a:xfrm>
            <a:off x="4030390" y="6152694"/>
            <a:ext cx="4131221" cy="311317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AFD08D-664A-9C4A-6615-AEE03D44C8E0}"/>
              </a:ext>
            </a:extLst>
          </p:cNvPr>
          <p:cNvSpPr txBox="1"/>
          <p:nvPr/>
        </p:nvSpPr>
        <p:spPr>
          <a:xfrm>
            <a:off x="3900453" y="1091932"/>
            <a:ext cx="4391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IV. PHÂN TÍCH &amp; ĐÁNH GIÁ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B4C676-E403-FBDF-0790-96E56AD3253D}"/>
              </a:ext>
            </a:extLst>
          </p:cNvPr>
          <p:cNvSpPr>
            <a:spLocks/>
          </p:cNvSpPr>
          <p:nvPr/>
        </p:nvSpPr>
        <p:spPr>
          <a:xfrm>
            <a:off x="4030390" y="989260"/>
            <a:ext cx="4131221" cy="574676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6C29F9-30EA-66AB-CAB7-8AA7BC3D90BC}"/>
              </a:ext>
            </a:extLst>
          </p:cNvPr>
          <p:cNvSpPr txBox="1"/>
          <p:nvPr/>
        </p:nvSpPr>
        <p:spPr>
          <a:xfrm>
            <a:off x="4034923" y="1058314"/>
            <a:ext cx="439109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Tahoma"/>
                <a:ea typeface="Tahoma"/>
                <a:cs typeface="Tahoma"/>
              </a:rPr>
              <a:t>HƯỚNG PHÁT TRIỂN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CA2B8F-D9F1-AF49-49CF-B93B162F3F5A}"/>
              </a:ext>
            </a:extLst>
          </p:cNvPr>
          <p:cNvSpPr txBox="1"/>
          <p:nvPr/>
        </p:nvSpPr>
        <p:spPr>
          <a:xfrm>
            <a:off x="123265" y="1882588"/>
            <a:ext cx="12102351" cy="34778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 err="1">
                <a:latin typeface="Tahoma"/>
                <a:ea typeface="+mn-lt"/>
                <a:cs typeface="+mn-lt"/>
              </a:rPr>
              <a:t>Để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mở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rộng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và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tăng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cường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tính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thực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tiễn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của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đồ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án</a:t>
            </a:r>
            <a:r>
              <a:rPr lang="en-US" sz="2000" b="1" dirty="0">
                <a:latin typeface="Tahoma"/>
                <a:ea typeface="+mn-lt"/>
                <a:cs typeface="+mn-lt"/>
              </a:rPr>
              <a:t>,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nhóm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đề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xuất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các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hướng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nghiên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cứu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sau</a:t>
            </a:r>
            <a:r>
              <a:rPr lang="en-US" sz="2000" b="1" dirty="0">
                <a:latin typeface="Tahoma"/>
                <a:ea typeface="+mn-lt"/>
                <a:cs typeface="+mn-lt"/>
              </a:rPr>
              <a:t>:</a:t>
            </a:r>
          </a:p>
          <a:p>
            <a:endParaRPr lang="en-US" sz="2000" dirty="0">
              <a:latin typeface="Tahoma"/>
              <a:ea typeface="+mn-lt"/>
              <a:cs typeface="+mn-lt"/>
            </a:endParaRPr>
          </a:p>
          <a:p>
            <a:r>
              <a:rPr lang="en-US" sz="2000" dirty="0">
                <a:latin typeface="Tahoma"/>
                <a:ea typeface="+mn-lt"/>
                <a:cs typeface="+mn-lt"/>
              </a:rPr>
              <a:t>1.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Phát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triển</a:t>
            </a:r>
            <a:r>
              <a:rPr lang="en-US" sz="2000" b="1" dirty="0">
                <a:latin typeface="Tahoma"/>
                <a:ea typeface="+mn-lt"/>
                <a:cs typeface="+mn-lt"/>
              </a:rPr>
              <a:t> QoS: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Bổ</a:t>
            </a:r>
            <a:r>
              <a:rPr lang="en-US" sz="2000" dirty="0">
                <a:latin typeface="Tahoma"/>
                <a:ea typeface="+mn-lt"/>
                <a:cs typeface="+mn-lt"/>
              </a:rPr>
              <a:t> sung </a:t>
            </a:r>
            <a:r>
              <a:rPr lang="en-US" sz="2000" dirty="0" err="1">
                <a:latin typeface="Tahoma"/>
                <a:ea typeface="+mn-lt"/>
                <a:cs typeface="+mn-lt"/>
              </a:rPr>
              <a:t>mô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hình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>
                <a:latin typeface="Tahoma"/>
                <a:ea typeface="+mn-lt"/>
                <a:cs typeface="+mn-lt"/>
              </a:rPr>
              <a:t>802.11e QoS EDCA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để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ưu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tiên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các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luồng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dữ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liệu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thời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gian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thực</a:t>
            </a:r>
            <a:r>
              <a:rPr lang="en-US" sz="2000" dirty="0">
                <a:latin typeface="Tahoma"/>
                <a:ea typeface="+mn-lt"/>
                <a:cs typeface="+mn-lt"/>
              </a:rPr>
              <a:t> (real-time traffic).</a:t>
            </a:r>
          </a:p>
          <a:p>
            <a:endParaRPr lang="en-US" sz="2000" dirty="0">
              <a:latin typeface="Tahoma"/>
              <a:ea typeface="+mn-lt"/>
              <a:cs typeface="+mn-lt"/>
            </a:endParaRPr>
          </a:p>
          <a:p>
            <a:r>
              <a:rPr lang="en-US" sz="2000" dirty="0">
                <a:latin typeface="Tahoma"/>
                <a:ea typeface="+mn-lt"/>
                <a:cs typeface="+mn-lt"/>
              </a:rPr>
              <a:t>2. </a:t>
            </a:r>
            <a:r>
              <a:rPr lang="en-US" sz="2000" b="1" dirty="0">
                <a:latin typeface="Tahoma"/>
                <a:ea typeface="+mn-lt"/>
                <a:cs typeface="+mn-lt"/>
              </a:rPr>
              <a:t>So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sánh</a:t>
            </a:r>
            <a:r>
              <a:rPr lang="en-US" sz="2000" b="1" dirty="0">
                <a:latin typeface="Tahoma"/>
                <a:ea typeface="+mn-lt"/>
                <a:cs typeface="+mn-lt"/>
              </a:rPr>
              <a:t> Giao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thức</a:t>
            </a:r>
            <a:r>
              <a:rPr lang="en-US" sz="2000" b="1" dirty="0">
                <a:latin typeface="Tahoma"/>
                <a:ea typeface="+mn-lt"/>
                <a:cs typeface="+mn-lt"/>
              </a:rPr>
              <a:t>: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Thực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hiện</a:t>
            </a:r>
            <a:r>
              <a:rPr lang="en-US" sz="2000" dirty="0">
                <a:latin typeface="Tahoma"/>
                <a:ea typeface="+mn-lt"/>
                <a:cs typeface="+mn-lt"/>
              </a:rPr>
              <a:t> so </a:t>
            </a:r>
            <a:r>
              <a:rPr lang="en-US" sz="2000" dirty="0" err="1">
                <a:latin typeface="Tahoma"/>
                <a:ea typeface="+mn-lt"/>
                <a:cs typeface="+mn-lt"/>
              </a:rPr>
              <a:t>sánh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hiệu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năng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của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>
                <a:latin typeface="Tahoma"/>
                <a:ea typeface="+mn-lt"/>
                <a:cs typeface="+mn-lt"/>
              </a:rPr>
              <a:t>HWMP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với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các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giao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thức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định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tuyến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không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dây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phổ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biến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khác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như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>
                <a:latin typeface="Tahoma"/>
                <a:ea typeface="+mn-lt"/>
                <a:cs typeface="+mn-lt"/>
              </a:rPr>
              <a:t>AODV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và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>
                <a:latin typeface="Tahoma"/>
                <a:ea typeface="+mn-lt"/>
                <a:cs typeface="+mn-lt"/>
              </a:rPr>
              <a:t>OLSR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trong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cùng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một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cấu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trúc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liên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kết</a:t>
            </a:r>
            <a:r>
              <a:rPr lang="en-US" sz="2000" dirty="0">
                <a:latin typeface="Tahoma"/>
                <a:ea typeface="+mn-lt"/>
                <a:cs typeface="+mn-lt"/>
              </a:rPr>
              <a:t> (topology).</a:t>
            </a:r>
          </a:p>
          <a:p>
            <a:endParaRPr lang="en-US" sz="2000" dirty="0">
              <a:latin typeface="Tahoma"/>
              <a:ea typeface="+mn-lt"/>
              <a:cs typeface="+mn-lt"/>
            </a:endParaRPr>
          </a:p>
          <a:p>
            <a:r>
              <a:rPr lang="en-US" sz="2000" dirty="0">
                <a:latin typeface="Tahoma"/>
                <a:ea typeface="+mn-lt"/>
                <a:cs typeface="+mn-lt"/>
              </a:rPr>
              <a:t>3.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Đánh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giá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chuyên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sâu</a:t>
            </a:r>
            <a:r>
              <a:rPr lang="en-US" sz="2000" b="1" dirty="0">
                <a:latin typeface="Tahoma"/>
                <a:ea typeface="+mn-lt"/>
                <a:cs typeface="+mn-lt"/>
              </a:rPr>
              <a:t>: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Đánh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giá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bổ</a:t>
            </a:r>
            <a:r>
              <a:rPr lang="en-US" sz="2000" dirty="0">
                <a:latin typeface="Tahoma"/>
                <a:ea typeface="+mn-lt"/>
                <a:cs typeface="+mn-lt"/>
              </a:rPr>
              <a:t> sung </a:t>
            </a:r>
            <a:r>
              <a:rPr lang="en-US" sz="2000" dirty="0" err="1">
                <a:latin typeface="Tahoma"/>
                <a:ea typeface="+mn-lt"/>
                <a:cs typeface="+mn-lt"/>
              </a:rPr>
              <a:t>các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tiêu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chí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quan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trọng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khác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như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năng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lượng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tiêu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thụ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và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thời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gian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học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đường</a:t>
            </a:r>
            <a:r>
              <a:rPr lang="en-US" sz="2000" b="1" dirty="0">
                <a:latin typeface="Tahoma"/>
                <a:ea typeface="+mn-lt"/>
                <a:cs typeface="+mn-lt"/>
              </a:rPr>
              <a:t> </a:t>
            </a:r>
            <a:r>
              <a:rPr lang="en-US" sz="2000" b="1" dirty="0" err="1">
                <a:latin typeface="Tahoma"/>
                <a:ea typeface="+mn-lt"/>
                <a:cs typeface="+mn-lt"/>
              </a:rPr>
              <a:t>đi</a:t>
            </a:r>
            <a:r>
              <a:rPr lang="en-US" sz="2000" dirty="0">
                <a:latin typeface="Tahoma"/>
                <a:ea typeface="+mn-lt"/>
                <a:cs typeface="+mn-lt"/>
              </a:rPr>
              <a:t> (route discovery time) </a:t>
            </a:r>
            <a:r>
              <a:rPr lang="en-US" sz="2000" dirty="0" err="1">
                <a:latin typeface="Tahoma"/>
                <a:ea typeface="+mn-lt"/>
                <a:cs typeface="+mn-lt"/>
              </a:rPr>
              <a:t>của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giao</a:t>
            </a:r>
            <a:r>
              <a:rPr lang="en-US" sz="2000" dirty="0">
                <a:latin typeface="Tahoma"/>
                <a:ea typeface="+mn-lt"/>
                <a:cs typeface="+mn-lt"/>
              </a:rPr>
              <a:t> </a:t>
            </a:r>
            <a:r>
              <a:rPr lang="en-US" sz="2000" dirty="0" err="1">
                <a:latin typeface="Tahoma"/>
                <a:ea typeface="+mn-lt"/>
                <a:cs typeface="+mn-lt"/>
              </a:rPr>
              <a:t>thức</a:t>
            </a:r>
            <a:r>
              <a:rPr lang="en-US" sz="2000" dirty="0">
                <a:latin typeface="Tahoma"/>
                <a:ea typeface="+mn-lt"/>
                <a:cs typeface="+mn-lt"/>
              </a:rPr>
              <a:t>.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latin typeface="Tahoma"/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95614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484129-5BB4-800A-C9BC-3CD6C21E3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ình ảnh Ghim câu chuyện">
            <a:extLst>
              <a:ext uri="{FF2B5EF4-FFF2-40B4-BE49-F238E27FC236}">
                <a16:creationId xmlns:a16="http://schemas.microsoft.com/office/drawing/2014/main" id="{A62C85F6-ACF4-457B-2119-60A1D88363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1000"/>
                    </a14:imgEffect>
                    <a14:imgEffect>
                      <a14:colorTemperature colorTemp="7294"/>
                    </a14:imgEffect>
                    <a14:imgEffect>
                      <a14:saturation sat="105000"/>
                    </a14:imgEffect>
                    <a14:imgEffect>
                      <a14:brightnessContrast bright="-5000" contrast="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610" b="10002"/>
          <a:stretch>
            <a:fillRect/>
          </a:stretch>
        </p:blipFill>
        <p:spPr bwMode="auto">
          <a:xfrm>
            <a:off x="1413699" y="1245695"/>
            <a:ext cx="5441950" cy="4320209"/>
          </a:xfrm>
          <a:prstGeom prst="roundRect">
            <a:avLst>
              <a:gd name="adj" fmla="val 18712"/>
            </a:avLst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39D6964-4131-3977-2936-0D669EFF42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9184" l="1905" r="98639">
                        <a14:foregroundMark x1="5578" y1="61633" x2="6122" y2="65918"/>
                        <a14:foregroundMark x1="1905" y1="57143" x2="6395" y2="62449"/>
                        <a14:foregroundMark x1="1497" y1="73061" x2="3673" y2="93061"/>
                        <a14:foregroundMark x1="3673" y1="93061" x2="68163" y2="89184"/>
                        <a14:foregroundMark x1="68163" y1="89184" x2="84762" y2="90000"/>
                        <a14:foregroundMark x1="84762" y1="90000" x2="91429" y2="81837"/>
                        <a14:foregroundMark x1="91429" y1="81837" x2="94150" y2="34490"/>
                        <a14:foregroundMark x1="94150" y1="34490" x2="91293" y2="23469"/>
                        <a14:foregroundMark x1="98095" y1="32245" x2="93878" y2="94286"/>
                        <a14:foregroundMark x1="93878" y1="94286" x2="33333" y2="99184"/>
                        <a14:foregroundMark x1="33333" y1="99184" x2="33333" y2="99184"/>
                        <a14:foregroundMark x1="98095" y1="26122" x2="98639" y2="60816"/>
                      </a14:backgroundRemoval>
                    </a14:imgEffect>
                    <a14:imgEffect>
                      <a14:sharpenSoften amount="-100000"/>
                    </a14:imgEffect>
                    <a14:imgEffect>
                      <a14:colorTemperature colorTemp="6486"/>
                    </a14:imgEffect>
                    <a14:imgEffect>
                      <a14:brightnessContrast bright="17000" contrast="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5CD96D-D3CF-A7F1-5D91-1FFFDDCDBEBD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40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tx2">
                  <a:lumMod val="75000"/>
                  <a:lumOff val="25000"/>
                  <a:alpha val="66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E992061-C460-6371-D1A0-B1F063B040CF}"/>
              </a:ext>
            </a:extLst>
          </p:cNvPr>
          <p:cNvSpPr/>
          <p:nvPr/>
        </p:nvSpPr>
        <p:spPr>
          <a:xfrm>
            <a:off x="7436606" y="2730388"/>
            <a:ext cx="5441950" cy="135082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50000"/>
                  <a:alpha val="0"/>
                </a:schemeClr>
              </a:gs>
              <a:gs pos="43000">
                <a:schemeClr val="tx1">
                  <a:alpha val="2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D982BE-E4E1-6003-BF71-CC2C9E7297FC}"/>
              </a:ext>
            </a:extLst>
          </p:cNvPr>
          <p:cNvSpPr txBox="1"/>
          <p:nvPr/>
        </p:nvSpPr>
        <p:spPr>
          <a:xfrm>
            <a:off x="7193686" y="2990299"/>
            <a:ext cx="4660276" cy="83099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ln w="31750">
                  <a:solidFill>
                    <a:schemeClr val="bg1"/>
                  </a:solidFill>
                </a:ln>
                <a:solidFill>
                  <a:schemeClr val="tx2">
                    <a:lumMod val="90000"/>
                    <a:lumOff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A8AABD-1C83-2D3B-B51F-6E74BB05771B}"/>
              </a:ext>
            </a:extLst>
          </p:cNvPr>
          <p:cNvSpPr txBox="1"/>
          <p:nvPr/>
        </p:nvSpPr>
        <p:spPr>
          <a:xfrm>
            <a:off x="4365523" y="6330056"/>
            <a:ext cx="3460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Đà</a:t>
            </a:r>
            <a:r>
              <a:rPr lang="en-US" sz="2400" b="1" i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b="1" i="1" dirty="0" err="1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Nẵng</a:t>
            </a:r>
            <a:r>
              <a:rPr lang="en-US" sz="2400" b="1" i="1" dirty="0">
                <a:ln w="12700">
                  <a:solidFill>
                    <a:srgbClr val="002060"/>
                  </a:solidFill>
                </a:ln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2025</a:t>
            </a:r>
          </a:p>
        </p:txBody>
      </p:sp>
    </p:spTree>
    <p:extLst>
      <p:ext uri="{BB962C8B-B14F-4D97-AF65-F5344CB8AC3E}">
        <p14:creationId xmlns:p14="http://schemas.microsoft.com/office/powerpoint/2010/main" val="299750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3473A-634F-08E8-5400-99E7B378F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AB329E4-12E0-EA3D-9EB3-11554F71297B}"/>
              </a:ext>
            </a:extLst>
          </p:cNvPr>
          <p:cNvSpPr>
            <a:spLocks/>
          </p:cNvSpPr>
          <p:nvPr/>
        </p:nvSpPr>
        <p:spPr>
          <a:xfrm>
            <a:off x="1732722" y="1931779"/>
            <a:ext cx="8726556" cy="3971051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228D54A-4019-2E0A-E72D-A5FA56EDA627}"/>
              </a:ext>
            </a:extLst>
          </p:cNvPr>
          <p:cNvSpPr/>
          <p:nvPr/>
        </p:nvSpPr>
        <p:spPr>
          <a:xfrm>
            <a:off x="4321382" y="766491"/>
            <a:ext cx="3549236" cy="679448"/>
          </a:xfrm>
          <a:prstGeom prst="roundRect">
            <a:avLst>
              <a:gd name="adj" fmla="val 42023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4C4FE3E-C1DD-E282-FC71-52CA618A74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6421441"/>
              </p:ext>
            </p:extLst>
          </p:nvPr>
        </p:nvGraphicFramePr>
        <p:xfrm>
          <a:off x="2032000" y="2286439"/>
          <a:ext cx="8128000" cy="3261730"/>
        </p:xfrm>
        <a:graphic>
          <a:graphicData uri="http://schemas.openxmlformats.org/drawingml/2006/table">
            <a:tbl>
              <a:tblPr firstRow="1" bandRow="1">
                <a:effectLst>
                  <a:outerShdw blurRad="88900" dist="76200" dir="2700000" algn="tl" rotWithShape="0">
                    <a:prstClr val="black">
                      <a:alpha val="80000"/>
                    </a:prstClr>
                  </a:outerShdw>
                </a:effectLst>
                <a:tableStyleId>{2D5ABB26-0587-4C30-8999-92F81FD0307C}</a:tableStyleId>
              </a:tblPr>
              <a:tblGrid>
                <a:gridCol w="731079">
                  <a:extLst>
                    <a:ext uri="{9D8B030D-6E8A-4147-A177-3AD203B41FA5}">
                      <a16:colId xmlns:a16="http://schemas.microsoft.com/office/drawing/2014/main" val="1913223358"/>
                    </a:ext>
                  </a:extLst>
                </a:gridCol>
                <a:gridCol w="2100470">
                  <a:extLst>
                    <a:ext uri="{9D8B030D-6E8A-4147-A177-3AD203B41FA5}">
                      <a16:colId xmlns:a16="http://schemas.microsoft.com/office/drawing/2014/main" val="4011308448"/>
                    </a:ext>
                  </a:extLst>
                </a:gridCol>
                <a:gridCol w="4108174">
                  <a:extLst>
                    <a:ext uri="{9D8B030D-6E8A-4147-A177-3AD203B41FA5}">
                      <a16:colId xmlns:a16="http://schemas.microsoft.com/office/drawing/2014/main" val="1995681370"/>
                    </a:ext>
                  </a:extLst>
                </a:gridCol>
                <a:gridCol w="1188277">
                  <a:extLst>
                    <a:ext uri="{9D8B030D-6E8A-4147-A177-3AD203B41FA5}">
                      <a16:colId xmlns:a16="http://schemas.microsoft.com/office/drawing/2014/main" val="3928774209"/>
                    </a:ext>
                  </a:extLst>
                </a:gridCol>
              </a:tblGrid>
              <a:tr h="76107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STT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HỌ VÀ TÊN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NHIỆM VỤ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vi-VN" b="1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KHỐI LƯỢNG</a:t>
                      </a:r>
                      <a:endParaRPr lang="en-US" b="1" dirty="0">
                        <a:ln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4089894"/>
                  </a:ext>
                </a:extLst>
              </a:tr>
              <a:tr h="1087243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Nguyễn Tấn Minh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vi-VN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Cơ bản &amp; Chuẩn bị Lý thuyết Tổng kết lý thuyết và kiểm định Tìm kiếm thông tin, chuẩn bị dữ liệu</a:t>
                      </a:r>
                      <a:r>
                        <a:rPr lang="en-US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.</a:t>
                      </a:r>
                      <a:r>
                        <a:rPr lang="vi-VN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Làm báo cáo </a:t>
                      </a:r>
                      <a:endParaRPr lang="en-US" dirty="0">
                        <a:ln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50%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0247820"/>
                  </a:ext>
                </a:extLst>
              </a:tr>
              <a:tr h="141341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Phạm </a:t>
                      </a:r>
                      <a:r>
                        <a:rPr lang="en-US" dirty="0" err="1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Đình</a:t>
                      </a:r>
                      <a:r>
                        <a:rPr lang="en-US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dirty="0" err="1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Chiến</a:t>
                      </a:r>
                      <a:endParaRPr lang="en-US" dirty="0">
                        <a:ln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vi-VN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Test và hiệu chỉnh chương trình, đẩy lên github Triển khai và kiểm tra chương trình trình Tìm kiếm thông tin, chuẩn bị dữ liệu</a:t>
                      </a:r>
                      <a:r>
                        <a:rPr lang="en-US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.</a:t>
                      </a:r>
                      <a:r>
                        <a:rPr lang="vi-VN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Làm báo cáo </a:t>
                      </a:r>
                      <a:endParaRPr lang="en-US" dirty="0">
                        <a:ln>
                          <a:solidFill>
                            <a:schemeClr val="accent1">
                              <a:lumMod val="20000"/>
                              <a:lumOff val="80000"/>
                            </a:schemeClr>
                          </a:solidFill>
                        </a:ln>
                        <a:solidFill>
                          <a:schemeClr val="bg1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n>
                            <a:solidFill>
                              <a:schemeClr val="accent1">
                                <a:lumMod val="20000"/>
                                <a:lumOff val="8000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50%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/>
                      <a:lightRig rig="flood" dir="t"/>
                    </a:cell3D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619447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F7ED368-65FA-4D55-B80F-59BD98FF1BCF}"/>
              </a:ext>
            </a:extLst>
          </p:cNvPr>
          <p:cNvSpPr txBox="1"/>
          <p:nvPr/>
        </p:nvSpPr>
        <p:spPr>
          <a:xfrm>
            <a:off x="4373218" y="906160"/>
            <a:ext cx="3445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PHÂN CÔNG </a:t>
            </a:r>
            <a:r>
              <a:rPr lang="en-US" sz="20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CÔNG</a:t>
            </a:r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VIỆC</a:t>
            </a:r>
          </a:p>
        </p:txBody>
      </p:sp>
    </p:spTree>
    <p:extLst>
      <p:ext uri="{BB962C8B-B14F-4D97-AF65-F5344CB8AC3E}">
        <p14:creationId xmlns:p14="http://schemas.microsoft.com/office/powerpoint/2010/main" val="2778467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531DFC-0214-F8B6-87AD-DB0C0301C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3039DD2-7E08-D541-A202-44D1258B7E01}"/>
              </a:ext>
            </a:extLst>
          </p:cNvPr>
          <p:cNvSpPr>
            <a:spLocks/>
          </p:cNvSpPr>
          <p:nvPr/>
        </p:nvSpPr>
        <p:spPr>
          <a:xfrm>
            <a:off x="4613822" y="989260"/>
            <a:ext cx="2964350" cy="574676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B3DC297-9603-3041-A814-B14374F759D8}"/>
              </a:ext>
            </a:extLst>
          </p:cNvPr>
          <p:cNvSpPr/>
          <p:nvPr/>
        </p:nvSpPr>
        <p:spPr>
          <a:xfrm>
            <a:off x="2580861" y="170143"/>
            <a:ext cx="7030277" cy="679448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885B88-CCA5-E926-CB95-31604AB2BDCD}"/>
              </a:ext>
            </a:extLst>
          </p:cNvPr>
          <p:cNvSpPr txBox="1"/>
          <p:nvPr/>
        </p:nvSpPr>
        <p:spPr>
          <a:xfrm>
            <a:off x="3047998" y="309812"/>
            <a:ext cx="6096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 SỞ LÝ THUYẾT VÀ MÔ HÌNH HỆ THỐNG</a:t>
            </a:r>
            <a:endParaRPr lang="en-US" sz="2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81C1EE-3F8B-FD4C-A77C-CB8B44E5F295}"/>
              </a:ext>
            </a:extLst>
          </p:cNvPr>
          <p:cNvSpPr txBox="1"/>
          <p:nvPr/>
        </p:nvSpPr>
        <p:spPr>
          <a:xfrm>
            <a:off x="728868" y="1839603"/>
            <a:ext cx="103698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WI-FI MESH (802.11S</a:t>
            </a:r>
            <a:r>
              <a:rPr lang="vi-VN" sz="18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sz="1800" b="1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dây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lưới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 IEEE 802.11s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Wi-Fi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(AP-Client)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BB3CD9-000F-EEF9-AFB0-66A05F41CF5B}"/>
              </a:ext>
            </a:extLst>
          </p:cNvPr>
          <p:cNvSpPr/>
          <p:nvPr/>
        </p:nvSpPr>
        <p:spPr>
          <a:xfrm>
            <a:off x="728870" y="2662537"/>
            <a:ext cx="2875722" cy="2875722"/>
          </a:xfrm>
          <a:prstGeom prst="ellipse">
            <a:avLst/>
          </a:prstGeom>
          <a:noFill/>
          <a:ln>
            <a:solidFill>
              <a:srgbClr val="3770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CB9ECF7-1CF4-48BE-7A0C-C20282108965}"/>
              </a:ext>
            </a:extLst>
          </p:cNvPr>
          <p:cNvSpPr/>
          <p:nvPr/>
        </p:nvSpPr>
        <p:spPr>
          <a:xfrm>
            <a:off x="1512472" y="3975077"/>
            <a:ext cx="250641" cy="250641"/>
          </a:xfrm>
          <a:prstGeom prst="ellipse">
            <a:avLst/>
          </a:prstGeom>
          <a:solidFill>
            <a:srgbClr val="3770E3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8F51957-8124-7DC7-8D21-7C03C229DF42}"/>
              </a:ext>
            </a:extLst>
          </p:cNvPr>
          <p:cNvSpPr/>
          <p:nvPr/>
        </p:nvSpPr>
        <p:spPr>
          <a:xfrm>
            <a:off x="2672036" y="4088470"/>
            <a:ext cx="250641" cy="250641"/>
          </a:xfrm>
          <a:prstGeom prst="ellipse">
            <a:avLst/>
          </a:prstGeom>
          <a:solidFill>
            <a:srgbClr val="3770E3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D765BE0-55F9-8A6A-3E5F-782FFF9F50E8}"/>
              </a:ext>
            </a:extLst>
          </p:cNvPr>
          <p:cNvSpPr/>
          <p:nvPr/>
        </p:nvSpPr>
        <p:spPr>
          <a:xfrm>
            <a:off x="3260032" y="3514300"/>
            <a:ext cx="250641" cy="250641"/>
          </a:xfrm>
          <a:prstGeom prst="ellipse">
            <a:avLst/>
          </a:prstGeom>
          <a:solidFill>
            <a:srgbClr val="3770E3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2CCC5D9-6183-E423-51EE-B377EB69FBDE}"/>
              </a:ext>
            </a:extLst>
          </p:cNvPr>
          <p:cNvSpPr/>
          <p:nvPr/>
        </p:nvSpPr>
        <p:spPr>
          <a:xfrm>
            <a:off x="896824" y="4605694"/>
            <a:ext cx="250641" cy="250641"/>
          </a:xfrm>
          <a:prstGeom prst="ellipse">
            <a:avLst/>
          </a:prstGeom>
          <a:solidFill>
            <a:srgbClr val="3770E3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5C302A-9D8E-635B-E2C3-70423895ED61}"/>
              </a:ext>
            </a:extLst>
          </p:cNvPr>
          <p:cNvCxnSpPr>
            <a:cxnSpLocks/>
            <a:stCxn id="13" idx="7"/>
            <a:endCxn id="10" idx="3"/>
          </p:cNvCxnSpPr>
          <p:nvPr/>
        </p:nvCxnSpPr>
        <p:spPr>
          <a:xfrm flipV="1">
            <a:off x="1110759" y="4189012"/>
            <a:ext cx="438419" cy="4533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80A2E03-F591-AFFF-9E13-9C268A846791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>
          <a:xfrm>
            <a:off x="1763113" y="4100398"/>
            <a:ext cx="908923" cy="11339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821AADE-02C2-B9B0-31DD-0C42B2609F1E}"/>
              </a:ext>
            </a:extLst>
          </p:cNvPr>
          <p:cNvCxnSpPr>
            <a:cxnSpLocks/>
            <a:stCxn id="11" idx="7"/>
            <a:endCxn id="12" idx="3"/>
          </p:cNvCxnSpPr>
          <p:nvPr/>
        </p:nvCxnSpPr>
        <p:spPr>
          <a:xfrm flipV="1">
            <a:off x="2885971" y="3728235"/>
            <a:ext cx="410767" cy="3969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5BA428F2-AAF1-8DD6-068A-96132BBDB708}"/>
              </a:ext>
            </a:extLst>
          </p:cNvPr>
          <p:cNvSpPr/>
          <p:nvPr/>
        </p:nvSpPr>
        <p:spPr>
          <a:xfrm>
            <a:off x="3122308" y="3376315"/>
            <a:ext cx="526087" cy="526087"/>
          </a:xfrm>
          <a:prstGeom prst="ellipse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FF421F6-2BD3-A89B-2729-EF11364DFA88}"/>
              </a:ext>
            </a:extLst>
          </p:cNvPr>
          <p:cNvCxnSpPr>
            <a:cxnSpLocks/>
            <a:stCxn id="33" idx="3"/>
            <a:endCxn id="29" idx="1"/>
          </p:cNvCxnSpPr>
          <p:nvPr/>
        </p:nvCxnSpPr>
        <p:spPr>
          <a:xfrm>
            <a:off x="2672036" y="3262022"/>
            <a:ext cx="527316" cy="191337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249FC81-DB88-A5B4-52C9-B97E2F0701D5}"/>
              </a:ext>
            </a:extLst>
          </p:cNvPr>
          <p:cNvSpPr txBox="1"/>
          <p:nvPr/>
        </p:nvSpPr>
        <p:spPr>
          <a:xfrm>
            <a:off x="1913623" y="2938856"/>
            <a:ext cx="758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Mesh Point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D378970-8266-D90C-6D0F-38676CD85ADA}"/>
              </a:ext>
            </a:extLst>
          </p:cNvPr>
          <p:cNvCxnSpPr>
            <a:cxnSpLocks/>
            <a:endCxn id="59" idx="1"/>
          </p:cNvCxnSpPr>
          <p:nvPr/>
        </p:nvCxnSpPr>
        <p:spPr>
          <a:xfrm>
            <a:off x="3692246" y="3399696"/>
            <a:ext cx="413375" cy="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5B83370-80FA-E6AE-5DAE-7384FFA35430}"/>
              </a:ext>
            </a:extLst>
          </p:cNvPr>
          <p:cNvGrpSpPr/>
          <p:nvPr/>
        </p:nvGrpSpPr>
        <p:grpSpPr>
          <a:xfrm>
            <a:off x="4460884" y="2913048"/>
            <a:ext cx="2191716" cy="3363855"/>
            <a:chOff x="6305820" y="2143743"/>
            <a:chExt cx="2191716" cy="3363855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79D878E-10FC-F584-7A86-CE531852285A}"/>
                </a:ext>
              </a:extLst>
            </p:cNvPr>
            <p:cNvSpPr/>
            <p:nvPr/>
          </p:nvSpPr>
          <p:spPr>
            <a:xfrm>
              <a:off x="6305820" y="2143743"/>
              <a:ext cx="2191712" cy="787380"/>
            </a:xfrm>
            <a:custGeom>
              <a:avLst/>
              <a:gdLst>
                <a:gd name="connsiteX0" fmla="*/ 0 w 2286002"/>
                <a:gd name="connsiteY0" fmla="*/ 0 h 1087193"/>
                <a:gd name="connsiteX1" fmla="*/ 2286002 w 2286002"/>
                <a:gd name="connsiteY1" fmla="*/ 0 h 1087193"/>
                <a:gd name="connsiteX2" fmla="*/ 2286002 w 2286002"/>
                <a:gd name="connsiteY2" fmla="*/ 1087193 h 1087193"/>
                <a:gd name="connsiteX3" fmla="*/ 0 w 2286002"/>
                <a:gd name="connsiteY3" fmla="*/ 1087193 h 1087193"/>
                <a:gd name="connsiteX4" fmla="*/ 0 w 2286002"/>
                <a:gd name="connsiteY4" fmla="*/ 0 h 1087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2" h="1087193">
                  <a:moveTo>
                    <a:pt x="0" y="0"/>
                  </a:moveTo>
                  <a:lnTo>
                    <a:pt x="2286002" y="0"/>
                  </a:lnTo>
                  <a:lnTo>
                    <a:pt x="2286002" y="1087193"/>
                  </a:lnTo>
                  <a:lnTo>
                    <a:pt x="0" y="108719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dk2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0" kern="12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Cấu</a:t>
              </a:r>
              <a:r>
                <a:rPr lang="en-US" sz="1800" b="0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800" b="0" kern="12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trúc</a:t>
              </a:r>
              <a:r>
                <a:rPr lang="en-US" sz="1800" b="0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800" b="0" kern="12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Đa</a:t>
              </a:r>
              <a:r>
                <a:rPr lang="en-US" sz="1800" b="0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HOP (Multi‑hop routing)</a:t>
              </a: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2A7BD04-EC58-F156-B8CC-1D5DF85FA3D6}"/>
                </a:ext>
              </a:extLst>
            </p:cNvPr>
            <p:cNvSpPr/>
            <p:nvPr/>
          </p:nvSpPr>
          <p:spPr>
            <a:xfrm>
              <a:off x="6305825" y="3002568"/>
              <a:ext cx="2191711" cy="787380"/>
            </a:xfrm>
            <a:custGeom>
              <a:avLst/>
              <a:gdLst>
                <a:gd name="connsiteX0" fmla="*/ 0 w 2286001"/>
                <a:gd name="connsiteY0" fmla="*/ 0 h 1087193"/>
                <a:gd name="connsiteX1" fmla="*/ 2286001 w 2286001"/>
                <a:gd name="connsiteY1" fmla="*/ 0 h 1087193"/>
                <a:gd name="connsiteX2" fmla="*/ 2286001 w 2286001"/>
                <a:gd name="connsiteY2" fmla="*/ 1087193 h 1087193"/>
                <a:gd name="connsiteX3" fmla="*/ 0 w 2286001"/>
                <a:gd name="connsiteY3" fmla="*/ 1087193 h 1087193"/>
                <a:gd name="connsiteX4" fmla="*/ 0 w 2286001"/>
                <a:gd name="connsiteY4" fmla="*/ 0 h 1087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1" h="1087193">
                  <a:moveTo>
                    <a:pt x="0" y="0"/>
                  </a:moveTo>
                  <a:lnTo>
                    <a:pt x="2286001" y="0"/>
                  </a:lnTo>
                  <a:lnTo>
                    <a:pt x="2286001" y="1087193"/>
                  </a:lnTo>
                  <a:lnTo>
                    <a:pt x="0" y="108719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dk2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7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</a:t>
              </a:r>
              <a:r>
                <a:rPr lang="en-US" sz="1800" b="0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elf-forming </a:t>
              </a:r>
            </a:p>
            <a:p>
              <a:pPr marL="0" lvl="0" indent="0" algn="ctr" defTabSz="800100">
                <a:lnSpc>
                  <a:spcPct val="7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0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&amp; Self-healing</a:t>
              </a: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C705650-6D44-CDD6-30C4-04B09CEBE310}"/>
                </a:ext>
              </a:extLst>
            </p:cNvPr>
            <p:cNvSpPr/>
            <p:nvPr/>
          </p:nvSpPr>
          <p:spPr>
            <a:xfrm>
              <a:off x="6305828" y="3861393"/>
              <a:ext cx="2191704" cy="787380"/>
            </a:xfrm>
            <a:custGeom>
              <a:avLst/>
              <a:gdLst>
                <a:gd name="connsiteX0" fmla="*/ 0 w 2285994"/>
                <a:gd name="connsiteY0" fmla="*/ 0 h 1087193"/>
                <a:gd name="connsiteX1" fmla="*/ 2285994 w 2285994"/>
                <a:gd name="connsiteY1" fmla="*/ 0 h 1087193"/>
                <a:gd name="connsiteX2" fmla="*/ 2285994 w 2285994"/>
                <a:gd name="connsiteY2" fmla="*/ 1087193 h 1087193"/>
                <a:gd name="connsiteX3" fmla="*/ 0 w 2285994"/>
                <a:gd name="connsiteY3" fmla="*/ 1087193 h 1087193"/>
                <a:gd name="connsiteX4" fmla="*/ 0 w 2285994"/>
                <a:gd name="connsiteY4" fmla="*/ 0 h 1087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994" h="1087193">
                  <a:moveTo>
                    <a:pt x="0" y="0"/>
                  </a:moveTo>
                  <a:lnTo>
                    <a:pt x="2285994" y="0"/>
                  </a:lnTo>
                  <a:lnTo>
                    <a:pt x="2285994" y="1087193"/>
                  </a:lnTo>
                  <a:lnTo>
                    <a:pt x="0" y="108719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dk2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0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Định </a:t>
              </a:r>
              <a:r>
                <a:rPr lang="en-US" sz="1800" b="0" kern="12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tuyến</a:t>
              </a:r>
              <a:r>
                <a:rPr lang="en-US" sz="1800" b="0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 hybrid (HWMP)</a:t>
              </a: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A2E17A0-BD30-12CC-9D55-68837EA4588F}"/>
                </a:ext>
              </a:extLst>
            </p:cNvPr>
            <p:cNvSpPr/>
            <p:nvPr/>
          </p:nvSpPr>
          <p:spPr>
            <a:xfrm>
              <a:off x="6305822" y="4720218"/>
              <a:ext cx="2191710" cy="787380"/>
            </a:xfrm>
            <a:custGeom>
              <a:avLst/>
              <a:gdLst>
                <a:gd name="connsiteX0" fmla="*/ 0 w 2286000"/>
                <a:gd name="connsiteY0" fmla="*/ 0 h 1087193"/>
                <a:gd name="connsiteX1" fmla="*/ 2286000 w 2286000"/>
                <a:gd name="connsiteY1" fmla="*/ 0 h 1087193"/>
                <a:gd name="connsiteX2" fmla="*/ 2286000 w 2286000"/>
                <a:gd name="connsiteY2" fmla="*/ 1087193 h 1087193"/>
                <a:gd name="connsiteX3" fmla="*/ 0 w 2286000"/>
                <a:gd name="connsiteY3" fmla="*/ 1087193 h 1087193"/>
                <a:gd name="connsiteX4" fmla="*/ 0 w 2286000"/>
                <a:gd name="connsiteY4" fmla="*/ 0 h 1087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0" h="1087193">
                  <a:moveTo>
                    <a:pt x="0" y="0"/>
                  </a:moveTo>
                  <a:lnTo>
                    <a:pt x="2286000" y="0"/>
                  </a:lnTo>
                  <a:lnTo>
                    <a:pt x="2286000" y="1087193"/>
                  </a:lnTo>
                  <a:lnTo>
                    <a:pt x="0" y="108719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dk2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2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5720" tIns="45720" rIns="45720" bIns="4572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800" b="0" kern="12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Dễ</a:t>
              </a:r>
              <a:r>
                <a:rPr lang="en-US" sz="1800" b="0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800" b="0" kern="12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dàng</a:t>
              </a:r>
              <a:r>
                <a:rPr lang="en-US" sz="1800" b="0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800" b="0" kern="12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mở</a:t>
              </a:r>
              <a:r>
                <a:rPr lang="en-US" sz="1800" b="0" kern="1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1800" b="0" kern="12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rộng</a:t>
              </a:r>
              <a:endParaRPr lang="en-US" sz="1800" b="0" kern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D2EBD50-B71B-1AF8-98D9-0CA99B4A4D0A}"/>
              </a:ext>
            </a:extLst>
          </p:cNvPr>
          <p:cNvCxnSpPr>
            <a:cxnSpLocks/>
          </p:cNvCxnSpPr>
          <p:nvPr/>
        </p:nvCxnSpPr>
        <p:spPr>
          <a:xfrm>
            <a:off x="6040926" y="5163047"/>
            <a:ext cx="1073427" cy="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746EC8DE-5AFB-9C57-1370-F233EF8E57B0}"/>
              </a:ext>
            </a:extLst>
          </p:cNvPr>
          <p:cNvSpPr txBox="1"/>
          <p:nvPr/>
        </p:nvSpPr>
        <p:spPr>
          <a:xfrm>
            <a:off x="7114353" y="4827473"/>
            <a:ext cx="122477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Proactive &amp; </a:t>
            </a:r>
            <a:r>
              <a:rPr lang="en-US" dirty="0">
                <a:solidFill>
                  <a:srgbClr val="FF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reactive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8B3704A-B9C3-60E5-564D-EF412F1C3790}"/>
              </a:ext>
            </a:extLst>
          </p:cNvPr>
          <p:cNvCxnSpPr>
            <a:cxnSpLocks/>
          </p:cNvCxnSpPr>
          <p:nvPr/>
        </p:nvCxnSpPr>
        <p:spPr>
          <a:xfrm>
            <a:off x="6526700" y="5898542"/>
            <a:ext cx="587653" cy="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53EB86B-7B6A-41DE-6123-1A989743BD78}"/>
              </a:ext>
            </a:extLst>
          </p:cNvPr>
          <p:cNvSpPr txBox="1"/>
          <p:nvPr/>
        </p:nvSpPr>
        <p:spPr>
          <a:xfrm>
            <a:off x="7007859" y="5695396"/>
            <a:ext cx="15505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Thêm</a:t>
            </a:r>
            <a:r>
              <a:rPr lang="en-US" sz="1800" dirty="0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node</a:t>
            </a:r>
            <a:endParaRPr lang="en-US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2B00C3B-33F7-886B-F17E-45EFAC3E8A00}"/>
              </a:ext>
            </a:extLst>
          </p:cNvPr>
          <p:cNvCxnSpPr>
            <a:cxnSpLocks/>
          </p:cNvCxnSpPr>
          <p:nvPr/>
        </p:nvCxnSpPr>
        <p:spPr>
          <a:xfrm>
            <a:off x="6301416" y="4172925"/>
            <a:ext cx="812937" cy="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7718295A-8A25-290F-32BC-C99F7A7F82E1}"/>
              </a:ext>
            </a:extLst>
          </p:cNvPr>
          <p:cNvSpPr txBox="1"/>
          <p:nvPr/>
        </p:nvSpPr>
        <p:spPr>
          <a:xfrm>
            <a:off x="7007859" y="3865846"/>
            <a:ext cx="171207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 err="1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Tự</a:t>
            </a:r>
            <a:r>
              <a:rPr lang="en-US" sz="1800" dirty="0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tổ</a:t>
            </a:r>
            <a:r>
              <a:rPr lang="en-US" sz="1800" dirty="0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chức</a:t>
            </a:r>
            <a:r>
              <a:rPr lang="en-US" sz="1800" dirty="0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1800" dirty="0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tự</a:t>
            </a:r>
            <a:r>
              <a:rPr lang="en-US" sz="1800" dirty="0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phục</a:t>
            </a:r>
            <a:r>
              <a:rPr lang="en-US" sz="1800" dirty="0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solidFill>
                  <a:srgbClr val="FF0000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hồi</a:t>
            </a:r>
            <a:endParaRPr lang="en-US" dirty="0">
              <a:solidFill>
                <a:srgbClr val="FF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9" name="Left Brace 58">
            <a:extLst>
              <a:ext uri="{FF2B5EF4-FFF2-40B4-BE49-F238E27FC236}">
                <a16:creationId xmlns:a16="http://schemas.microsoft.com/office/drawing/2014/main" id="{CD149CE5-6FAA-86DF-5E79-8955F9112ADC}"/>
              </a:ext>
            </a:extLst>
          </p:cNvPr>
          <p:cNvSpPr/>
          <p:nvPr/>
        </p:nvSpPr>
        <p:spPr>
          <a:xfrm>
            <a:off x="4105621" y="2913047"/>
            <a:ext cx="311412" cy="3363853"/>
          </a:xfrm>
          <a:prstGeom prst="leftBrace">
            <a:avLst>
              <a:gd name="adj1" fmla="val 51414"/>
              <a:gd name="adj2" fmla="val 1446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537F798-8165-46C6-8CFA-0B06E2990862}"/>
              </a:ext>
            </a:extLst>
          </p:cNvPr>
          <p:cNvSpPr txBox="1"/>
          <p:nvPr/>
        </p:nvSpPr>
        <p:spPr>
          <a:xfrm>
            <a:off x="8617416" y="2508720"/>
            <a:ext cx="3531025" cy="13343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r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Chuẩn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802.11s </a:t>
            </a:r>
            <a:r>
              <a:rPr lang="en-U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trong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ns‑3 </a:t>
            </a:r>
            <a:r>
              <a:rPr lang="en-U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gồm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lớp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MeshHelper,Mô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đun</a:t>
            </a:r>
            <a:r>
              <a:rPr lang="en-US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Peer Management Protocol, Hybrid Wireless Mesh Protocol (HWMP)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7E4490A-1BD6-208A-64A7-15F62A983EA8}"/>
              </a:ext>
            </a:extLst>
          </p:cNvPr>
          <p:cNvSpPr txBox="1"/>
          <p:nvPr/>
        </p:nvSpPr>
        <p:spPr>
          <a:xfrm>
            <a:off x="4770781" y="1091932"/>
            <a:ext cx="2650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I. </a:t>
            </a:r>
            <a:r>
              <a:rPr lang="vi-VN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 SỞ LÝ THUYẾT</a:t>
            </a:r>
            <a:endParaRPr lang="en-US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F59598B6-A0F6-52C5-3ABD-92D881E6E0D9}"/>
              </a:ext>
            </a:extLst>
          </p:cNvPr>
          <p:cNvSpPr/>
          <p:nvPr/>
        </p:nvSpPr>
        <p:spPr>
          <a:xfrm>
            <a:off x="675860" y="1839602"/>
            <a:ext cx="106016" cy="646331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719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4C8A4-0615-2393-7CC8-B0DB4B674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D541BD-2100-9D37-B515-90E0B0FDA0FF}"/>
              </a:ext>
            </a:extLst>
          </p:cNvPr>
          <p:cNvSpPr>
            <a:spLocks/>
          </p:cNvSpPr>
          <p:nvPr/>
        </p:nvSpPr>
        <p:spPr>
          <a:xfrm>
            <a:off x="4613822" y="989260"/>
            <a:ext cx="2964350" cy="574676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7623BA0-922E-9ED3-BBEA-DA153DAC9576}"/>
              </a:ext>
            </a:extLst>
          </p:cNvPr>
          <p:cNvSpPr/>
          <p:nvPr/>
        </p:nvSpPr>
        <p:spPr>
          <a:xfrm>
            <a:off x="2580861" y="170143"/>
            <a:ext cx="7030277" cy="679448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297FB9-E088-4AFE-BECC-BD1EEEFDB42A}"/>
              </a:ext>
            </a:extLst>
          </p:cNvPr>
          <p:cNvSpPr txBox="1"/>
          <p:nvPr/>
        </p:nvSpPr>
        <p:spPr>
          <a:xfrm>
            <a:off x="3047998" y="309812"/>
            <a:ext cx="6096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 SỞ LÝ THUYẾT VÀ MÔ HÌNH HỆ THỐNG</a:t>
            </a:r>
            <a:endParaRPr lang="en-US" sz="2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C7F609-EFCC-295F-D0B6-8E75832E1589}"/>
              </a:ext>
            </a:extLst>
          </p:cNvPr>
          <p:cNvSpPr txBox="1"/>
          <p:nvPr/>
        </p:nvSpPr>
        <p:spPr>
          <a:xfrm>
            <a:off x="4770781" y="1091932"/>
            <a:ext cx="2650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I. </a:t>
            </a:r>
            <a:r>
              <a:rPr lang="vi-VN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 SỞ LÝ THUYẾT</a:t>
            </a:r>
            <a:endParaRPr lang="en-US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189475-89D0-A10A-3B3B-62406774A863}"/>
              </a:ext>
            </a:extLst>
          </p:cNvPr>
          <p:cNvSpPr txBox="1"/>
          <p:nvPr/>
        </p:nvSpPr>
        <p:spPr>
          <a:xfrm>
            <a:off x="301485" y="1770257"/>
            <a:ext cx="103698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KIẾN TRÚC WI-FI MESH TRONG NS-3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ABBDAD-13DE-EA57-55D3-16C3D03C4A56}"/>
              </a:ext>
            </a:extLst>
          </p:cNvPr>
          <p:cNvSpPr txBox="1"/>
          <p:nvPr/>
        </p:nvSpPr>
        <p:spPr>
          <a:xfrm>
            <a:off x="212035" y="2304768"/>
            <a:ext cx="5493026" cy="164211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Mesh Point Device</a:t>
            </a:r>
            <a:endParaRPr lang="en-US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Đại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diện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một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nút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trong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mạng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Mesh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thể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bao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gồm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nhiều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interface Wi-Fi (MAC/PHY)</a:t>
            </a: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hiện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chức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năng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bridging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giữa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interface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DEB6DF4-1056-5663-ADAF-FA4F12CFD953}"/>
              </a:ext>
            </a:extLst>
          </p:cNvPr>
          <p:cNvSpPr/>
          <p:nvPr/>
        </p:nvSpPr>
        <p:spPr>
          <a:xfrm>
            <a:off x="212035" y="1770256"/>
            <a:ext cx="145774" cy="369333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F6CFEFA-D9D9-122E-8BA4-195FF260B46A}"/>
              </a:ext>
            </a:extLst>
          </p:cNvPr>
          <p:cNvSpPr txBox="1"/>
          <p:nvPr/>
        </p:nvSpPr>
        <p:spPr>
          <a:xfrm>
            <a:off x="2412928" y="4817472"/>
            <a:ext cx="7366137" cy="1642116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Mesh Wi-Fi MAC (802.11s MAC)</a:t>
            </a:r>
            <a:endParaRPr lang="en-US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Mở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rộng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MAC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chuẩn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802.11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Hỗ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trợ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forwarding frame,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quản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lý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link,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quản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lý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topology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Xử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lý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frame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đặc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biệt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Mesh (Mesh Data, Mesh Management)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8D0E6C-6D17-51F2-8467-1B858A64EB10}"/>
              </a:ext>
            </a:extLst>
          </p:cNvPr>
          <p:cNvSpPr txBox="1"/>
          <p:nvPr/>
        </p:nvSpPr>
        <p:spPr>
          <a:xfrm>
            <a:off x="6472649" y="2304768"/>
            <a:ext cx="5208105" cy="2285882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1800" b="1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Peer Management Protocol (PMP)</a:t>
            </a:r>
            <a:endParaRPr lang="en-US" sz="1600" dirty="0">
              <a:effectLst/>
              <a:latin typeface="Times New Roman" panose="02020603050405020304" pitchFamily="18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lập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duy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trì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quan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"peering"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giữa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nút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lân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cận</a:t>
            </a:r>
            <a:endParaRPr lang="en-US" sz="1600" dirty="0">
              <a:effectLst/>
              <a:latin typeface="Times New Roman" panose="02020603050405020304" pitchFamily="18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Quá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trình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khám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phá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nút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lân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cận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→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mở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kết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nối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→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xác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nhận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→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duy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trì</a:t>
            </a:r>
            <a:endParaRPr lang="en-US" sz="1600" dirty="0">
              <a:effectLst/>
              <a:latin typeface="Times New Roman" panose="02020603050405020304" pitchFamily="18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Chỉ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nút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đã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peering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mới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thể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trao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đổi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dữ</a:t>
            </a:r>
            <a:r>
              <a:rPr lang="en-US" sz="1800" dirty="0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liệu</a:t>
            </a:r>
            <a:endParaRPr lang="en-US" sz="1600" dirty="0">
              <a:effectLst/>
              <a:latin typeface="Times New Roman" panose="02020603050405020304" pitchFamily="18" charset="0"/>
              <a:ea typeface="MS Mincho" panose="02020609040205080304" pitchFamily="49" charset="-128"/>
              <a:cs typeface="Arial" panose="020B0604020202020204" pitchFamily="34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EB5D4FA-84DA-9105-2A46-B4628BE77065}"/>
              </a:ext>
            </a:extLst>
          </p:cNvPr>
          <p:cNvSpPr/>
          <p:nvPr/>
        </p:nvSpPr>
        <p:spPr>
          <a:xfrm>
            <a:off x="1887916" y="4334817"/>
            <a:ext cx="4200939" cy="1524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8C76313-EB15-2FA4-9A61-95F7B4582B66}"/>
              </a:ext>
            </a:extLst>
          </p:cNvPr>
          <p:cNvSpPr/>
          <p:nvPr/>
        </p:nvSpPr>
        <p:spPr>
          <a:xfrm rot="16200000">
            <a:off x="4844227" y="3393751"/>
            <a:ext cx="2446704" cy="202617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D953423-5312-C5AC-5267-FED83DA42989}"/>
              </a:ext>
            </a:extLst>
          </p:cNvPr>
          <p:cNvSpPr/>
          <p:nvPr/>
        </p:nvSpPr>
        <p:spPr>
          <a:xfrm>
            <a:off x="5966270" y="4688172"/>
            <a:ext cx="5834791" cy="45719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67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FEF685-D565-2547-D846-4A8ECBECA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982C06A-9578-DEFA-6C9B-4F040B1964C1}"/>
              </a:ext>
            </a:extLst>
          </p:cNvPr>
          <p:cNvSpPr>
            <a:spLocks/>
          </p:cNvSpPr>
          <p:nvPr/>
        </p:nvSpPr>
        <p:spPr>
          <a:xfrm>
            <a:off x="4613822" y="989260"/>
            <a:ext cx="2964350" cy="574676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33E9990-8622-5946-51CB-99254E705EF6}"/>
              </a:ext>
            </a:extLst>
          </p:cNvPr>
          <p:cNvSpPr/>
          <p:nvPr/>
        </p:nvSpPr>
        <p:spPr>
          <a:xfrm>
            <a:off x="2580861" y="170143"/>
            <a:ext cx="7030277" cy="679448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2C91A7-A4FF-B42F-7968-777D587BC0AA}"/>
              </a:ext>
            </a:extLst>
          </p:cNvPr>
          <p:cNvSpPr txBox="1"/>
          <p:nvPr/>
        </p:nvSpPr>
        <p:spPr>
          <a:xfrm>
            <a:off x="3047998" y="309812"/>
            <a:ext cx="6096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 SỞ LÝ THUYẾT VÀ MÔ HÌNH HỆ THỐNG</a:t>
            </a:r>
            <a:endParaRPr lang="en-US" sz="2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84CBD2-C008-AF46-4127-14B5FB2D4C0D}"/>
              </a:ext>
            </a:extLst>
          </p:cNvPr>
          <p:cNvSpPr txBox="1"/>
          <p:nvPr/>
        </p:nvSpPr>
        <p:spPr>
          <a:xfrm>
            <a:off x="4770781" y="1091932"/>
            <a:ext cx="2650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I. </a:t>
            </a:r>
            <a:r>
              <a:rPr lang="vi-VN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 SỞ LÝ THUYẾT</a:t>
            </a:r>
            <a:endParaRPr lang="en-US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96234B-DE7A-11F7-A393-B90F79F1356D}"/>
              </a:ext>
            </a:extLst>
          </p:cNvPr>
          <p:cNvSpPr txBox="1"/>
          <p:nvPr/>
        </p:nvSpPr>
        <p:spPr>
          <a:xfrm>
            <a:off x="301485" y="1770257"/>
            <a:ext cx="103698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KIẾN TRÚC WI-FI MESH TRONG NS-3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388E5E6-C6E7-9FCF-4577-3A82803E5FBA}"/>
              </a:ext>
            </a:extLst>
          </p:cNvPr>
          <p:cNvSpPr/>
          <p:nvPr/>
        </p:nvSpPr>
        <p:spPr>
          <a:xfrm>
            <a:off x="212035" y="1770256"/>
            <a:ext cx="145774" cy="369333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CEA5CE7-A88B-C873-DB71-62ADB93F87BF}"/>
              </a:ext>
            </a:extLst>
          </p:cNvPr>
          <p:cNvSpPr/>
          <p:nvPr/>
        </p:nvSpPr>
        <p:spPr>
          <a:xfrm rot="16200000">
            <a:off x="4739587" y="4446159"/>
            <a:ext cx="4235101" cy="115013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5375669-5DB9-BACF-9092-A3C03CA093E1}"/>
              </a:ext>
            </a:extLst>
          </p:cNvPr>
          <p:cNvSpPr/>
          <p:nvPr/>
        </p:nvSpPr>
        <p:spPr>
          <a:xfrm>
            <a:off x="455051" y="5623275"/>
            <a:ext cx="5896696" cy="1185824"/>
          </a:xfrm>
          <a:prstGeom prst="roundRect">
            <a:avLst>
              <a:gd name="adj" fmla="val 13495"/>
            </a:avLst>
          </a:prstGeom>
          <a:solidFill>
            <a:srgbClr val="0B142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5C1FC5-0A83-D1B2-9B27-B89D0D3ACE98}"/>
              </a:ext>
            </a:extLst>
          </p:cNvPr>
          <p:cNvSpPr txBox="1"/>
          <p:nvPr/>
        </p:nvSpPr>
        <p:spPr>
          <a:xfrm>
            <a:off x="212035" y="2207366"/>
            <a:ext cx="6382729" cy="3416320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Path Selection Protocol - HWMP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HWMP (Hybrid Wireless Mesh Protocol)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thức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định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tuyến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hybrid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theo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chuẩn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802.11s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Kết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hợp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chế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Proactive (tree-based)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Duy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trì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cây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đường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node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đến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Root (Mesh Portal)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Reactive (on-demand)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Khám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phá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đường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cần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giống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AODV)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Airtime Link Metric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Đánh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chất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lượng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link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dựa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trên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Tốc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truyền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(bit rate)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Tỷ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lệ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lỗi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frame (frame error rate)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Overhead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của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protocol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CDC74A-9383-1D23-B291-EC4990678097}"/>
              </a:ext>
            </a:extLst>
          </p:cNvPr>
          <p:cNvSpPr txBox="1"/>
          <p:nvPr/>
        </p:nvSpPr>
        <p:spPr>
          <a:xfrm>
            <a:off x="7119512" y="2207366"/>
            <a:ext cx="4655127" cy="2279214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b="1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MeshHelper</a:t>
            </a:r>
            <a:r>
              <a:rPr lang="en-US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b="1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trong</a:t>
            </a:r>
            <a:r>
              <a:rPr lang="en-US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ns-3</a:t>
            </a:r>
            <a:endParaRPr lang="en-US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Lớp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tiện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ích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để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cài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đặt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cấu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hình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Mesh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Cho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phép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lựa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chọn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loại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MAC,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thức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path selection,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tham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PHY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Hỗ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trợ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kết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hợp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với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Internet stack (IPv4/IPv6)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ứng</a:t>
            </a:r>
            <a:r>
              <a:rPr lang="en-US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dụng</a:t>
            </a:r>
            <a:endParaRPr lang="en-US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4BA7789A-AD9B-3778-124E-891A12A17BAB}"/>
              </a:ext>
            </a:extLst>
          </p:cNvPr>
          <p:cNvSpPr/>
          <p:nvPr/>
        </p:nvSpPr>
        <p:spPr>
          <a:xfrm>
            <a:off x="7346604" y="4486580"/>
            <a:ext cx="4200939" cy="2322930"/>
          </a:xfrm>
          <a:prstGeom prst="roundRect">
            <a:avLst>
              <a:gd name="adj" fmla="val 12957"/>
            </a:avLst>
          </a:prstGeom>
          <a:solidFill>
            <a:srgbClr val="0F25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D04B2CC-D46B-E3DE-6DCA-7DD3EA9F15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2657"/>
          <a:stretch>
            <a:fillRect/>
          </a:stretch>
        </p:blipFill>
        <p:spPr>
          <a:xfrm>
            <a:off x="7578172" y="4739577"/>
            <a:ext cx="3747214" cy="18185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C7BB5D8-04E8-D3DC-9BBE-3C6A5BDAD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636" y="5623275"/>
            <a:ext cx="4349526" cy="118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59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D09A06-1580-37A9-1285-98A61403C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7F81BCD-77CF-BBDF-2AC6-70A1DAB2B21C}"/>
              </a:ext>
            </a:extLst>
          </p:cNvPr>
          <p:cNvSpPr>
            <a:spLocks/>
          </p:cNvSpPr>
          <p:nvPr/>
        </p:nvSpPr>
        <p:spPr>
          <a:xfrm>
            <a:off x="3640411" y="989260"/>
            <a:ext cx="4911178" cy="574676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97B7A1D-5BF4-7A5F-AADD-B100A88CA8CC}"/>
              </a:ext>
            </a:extLst>
          </p:cNvPr>
          <p:cNvSpPr/>
          <p:nvPr/>
        </p:nvSpPr>
        <p:spPr>
          <a:xfrm>
            <a:off x="2580861" y="170143"/>
            <a:ext cx="7030277" cy="679448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A177B4-4B1C-61C7-C0B9-2CF92B9FED88}"/>
              </a:ext>
            </a:extLst>
          </p:cNvPr>
          <p:cNvSpPr txBox="1"/>
          <p:nvPr/>
        </p:nvSpPr>
        <p:spPr>
          <a:xfrm>
            <a:off x="3047998" y="309812"/>
            <a:ext cx="6096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 SỞ LÝ THUYẾT VÀ MÔ HÌNH HỆ THỐNG</a:t>
            </a:r>
            <a:endParaRPr lang="en-US" sz="2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D3F510-0A56-2310-5D49-4AEC8146A03B}"/>
              </a:ext>
            </a:extLst>
          </p:cNvPr>
          <p:cNvSpPr txBox="1"/>
          <p:nvPr/>
        </p:nvSpPr>
        <p:spPr>
          <a:xfrm>
            <a:off x="3900453" y="1091932"/>
            <a:ext cx="4391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II. MÔ HÌNH HỆ THỐNG/MẠNG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682AF18-51F4-C368-A718-CDC99DE18F5C}"/>
              </a:ext>
            </a:extLst>
          </p:cNvPr>
          <p:cNvSpPr/>
          <p:nvPr/>
        </p:nvSpPr>
        <p:spPr>
          <a:xfrm rot="2894020">
            <a:off x="769061" y="-712807"/>
            <a:ext cx="251673" cy="3043451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5A1910D-216C-B940-9C44-25078D257E3F}"/>
              </a:ext>
            </a:extLst>
          </p:cNvPr>
          <p:cNvSpPr/>
          <p:nvPr/>
        </p:nvSpPr>
        <p:spPr>
          <a:xfrm>
            <a:off x="569842" y="5150918"/>
            <a:ext cx="6696867" cy="1397270"/>
          </a:xfrm>
          <a:prstGeom prst="roundRect">
            <a:avLst>
              <a:gd name="adj" fmla="val 20889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D911C0D8-B662-1D03-7F3E-299417C6D730}"/>
              </a:ext>
            </a:extLst>
          </p:cNvPr>
          <p:cNvSpPr/>
          <p:nvPr/>
        </p:nvSpPr>
        <p:spPr>
          <a:xfrm>
            <a:off x="516231" y="2139590"/>
            <a:ext cx="5770338" cy="2930014"/>
          </a:xfrm>
          <a:prstGeom prst="roundRect">
            <a:avLst>
              <a:gd name="adj" fmla="val 13495"/>
            </a:avLst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8B6B3D-D2C4-B7DB-9467-00E248A8FF2F}"/>
              </a:ext>
            </a:extLst>
          </p:cNvPr>
          <p:cNvSpPr txBox="1"/>
          <p:nvPr/>
        </p:nvSpPr>
        <p:spPr>
          <a:xfrm>
            <a:off x="699735" y="2253566"/>
            <a:ext cx="5770338" cy="2675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15"/>
              </a:spcAft>
            </a:pPr>
            <a:r>
              <a:rPr lang="en-US" sz="1800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Cấu</a:t>
            </a:r>
            <a:r>
              <a:rPr lang="en-US" sz="1800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sz="1800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hình</a:t>
            </a:r>
            <a:r>
              <a:rPr lang="en-US" sz="1800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chung</a:t>
            </a:r>
            <a:r>
              <a:rPr lang="en-US" sz="1800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285750" lvl="0" indent="-285750">
              <a:spcAft>
                <a:spcPts val="115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Chuẩn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Wi‑Fi 802.11a (5 GHz),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tốc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6 Mb/s</a:t>
            </a:r>
          </a:p>
          <a:p>
            <a:pPr marL="285750" lvl="0" indent="-285750">
              <a:spcAft>
                <a:spcPts val="115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thức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định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tuyến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HWMP</a:t>
            </a:r>
          </a:p>
          <a:p>
            <a:pPr marL="285750" lvl="0" indent="-285750">
              <a:spcAft>
                <a:spcPts val="115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Ứng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dụng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 UDP Echo Client‑Server</a:t>
            </a:r>
          </a:p>
          <a:p>
            <a:pPr marL="285750" lvl="0" indent="-285750">
              <a:spcAft>
                <a:spcPts val="115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Kích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thước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gói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tin: 1024 bytes</a:t>
            </a:r>
          </a:p>
          <a:p>
            <a:pPr marL="285750" lvl="0" indent="-285750">
              <a:spcAft>
                <a:spcPts val="115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Khoảng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thời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gửi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gói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tin (interval): 0.04 s </a:t>
            </a:r>
          </a:p>
          <a:p>
            <a:pPr marL="285750" lvl="0" indent="-285750">
              <a:spcAft>
                <a:spcPts val="115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Thời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mô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phỏng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 20 s</a:t>
            </a:r>
          </a:p>
          <a:p>
            <a:pPr marL="285750" lvl="0" indent="-285750">
              <a:spcAft>
                <a:spcPts val="115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Phân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tích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FlowMonitor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(delay, loss, jitter, throughput)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344B3E-F5DE-7991-06EB-885946CC3BF8}"/>
              </a:ext>
            </a:extLst>
          </p:cNvPr>
          <p:cNvSpPr txBox="1"/>
          <p:nvPr/>
        </p:nvSpPr>
        <p:spPr>
          <a:xfrm>
            <a:off x="699735" y="5249388"/>
            <a:ext cx="65184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Vai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trò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nút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Client (Node 0):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gửi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Mesh routers (Node 1…N‑2):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định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tuyến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chuyển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tiếp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Server (Node N‑1):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nhận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dữ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liệu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đo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hiệu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năng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D54FECC-CB3F-E815-E0E9-E3C828D1C706}"/>
              </a:ext>
            </a:extLst>
          </p:cNvPr>
          <p:cNvSpPr/>
          <p:nvPr/>
        </p:nvSpPr>
        <p:spPr>
          <a:xfrm rot="5400000" flipV="1">
            <a:off x="7551569" y="1379370"/>
            <a:ext cx="3471503" cy="4991940"/>
          </a:xfrm>
          <a:prstGeom prst="roundRect">
            <a:avLst>
              <a:gd name="adj" fmla="val 18068"/>
            </a:avLst>
          </a:prstGeom>
          <a:gradFill flip="none" rotWithShape="1">
            <a:gsLst>
              <a:gs pos="42000">
                <a:srgbClr val="09205A"/>
              </a:gs>
              <a:gs pos="27000">
                <a:srgbClr val="1F3D67"/>
              </a:gs>
            </a:gsLst>
            <a:lin ang="8400000" scaled="0"/>
            <a:tileRect/>
          </a:gradFill>
          <a:ln>
            <a:noFill/>
          </a:ln>
          <a:effectLst>
            <a:glow rad="1016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643E6B0-9442-4D1D-9CDF-647369F51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932" y="2427865"/>
            <a:ext cx="4618775" cy="289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155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05F6E-1103-D68B-5C98-E36D375C77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20A8EF-10F1-200D-F1D2-C4E0F4FB66E9}"/>
              </a:ext>
            </a:extLst>
          </p:cNvPr>
          <p:cNvSpPr>
            <a:spLocks/>
          </p:cNvSpPr>
          <p:nvPr/>
        </p:nvSpPr>
        <p:spPr>
          <a:xfrm>
            <a:off x="4365979" y="989260"/>
            <a:ext cx="3460043" cy="574676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1BD1A96-8598-DBE7-AFBE-AD61B06607B6}"/>
              </a:ext>
            </a:extLst>
          </p:cNvPr>
          <p:cNvSpPr/>
          <p:nvPr/>
        </p:nvSpPr>
        <p:spPr>
          <a:xfrm>
            <a:off x="2580861" y="170143"/>
            <a:ext cx="7030277" cy="679448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DBBD3F-DEC0-94FD-BA77-95B8848435BC}"/>
              </a:ext>
            </a:extLst>
          </p:cNvPr>
          <p:cNvSpPr txBox="1"/>
          <p:nvPr/>
        </p:nvSpPr>
        <p:spPr>
          <a:xfrm>
            <a:off x="3047998" y="309812"/>
            <a:ext cx="6096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CƠ SỞ LÝ THUYẾT VÀ MÔ HÌNH HỆ THỐNG</a:t>
            </a:r>
            <a:endParaRPr lang="en-US" sz="20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E51EF6-4A13-2B05-B5A5-CC8DA0EAD453}"/>
              </a:ext>
            </a:extLst>
          </p:cNvPr>
          <p:cNvSpPr txBox="1"/>
          <p:nvPr/>
        </p:nvSpPr>
        <p:spPr>
          <a:xfrm>
            <a:off x="3900453" y="1091932"/>
            <a:ext cx="4391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III. KỊCH BẢN MÔ HÌNH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F7F4045-4BC2-04D9-FB39-39AB993C875E}"/>
              </a:ext>
            </a:extLst>
          </p:cNvPr>
          <p:cNvSpPr/>
          <p:nvPr/>
        </p:nvSpPr>
        <p:spPr>
          <a:xfrm>
            <a:off x="291078" y="2353933"/>
            <a:ext cx="6144357" cy="3240311"/>
          </a:xfrm>
          <a:prstGeom prst="round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F19FA522-FBC8-56F8-8743-AE9A8C5B2F91}"/>
              </a:ext>
            </a:extLst>
          </p:cNvPr>
          <p:cNvSpPr/>
          <p:nvPr/>
        </p:nvSpPr>
        <p:spPr>
          <a:xfrm>
            <a:off x="6624717" y="3974087"/>
            <a:ext cx="4793731" cy="1620157"/>
          </a:xfrm>
          <a:prstGeom prst="roundRect">
            <a:avLst>
              <a:gd name="adj" fmla="val 20889"/>
            </a:avLst>
          </a:prstGeom>
          <a:gradFill>
            <a:gsLst>
              <a:gs pos="100000">
                <a:srgbClr val="09205A"/>
              </a:gs>
              <a:gs pos="0">
                <a:srgbClr val="1F3D67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612EB0A-9A9E-6EFB-AE7E-EF087A3AE229}"/>
              </a:ext>
            </a:extLst>
          </p:cNvPr>
          <p:cNvSpPr/>
          <p:nvPr/>
        </p:nvSpPr>
        <p:spPr>
          <a:xfrm>
            <a:off x="6624715" y="2353932"/>
            <a:ext cx="4793733" cy="1620155"/>
          </a:xfrm>
          <a:prstGeom prst="roundRect">
            <a:avLst>
              <a:gd name="adj" fmla="val 22683"/>
            </a:avLst>
          </a:prstGeom>
          <a:gradFill flip="none" rotWithShape="1">
            <a:gsLst>
              <a:gs pos="100000">
                <a:srgbClr val="09205A"/>
              </a:gs>
              <a:gs pos="0">
                <a:srgbClr val="1F3D6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20DCE84-3E30-D243-0227-041F2F4A3193}"/>
              </a:ext>
            </a:extLst>
          </p:cNvPr>
          <p:cNvSpPr/>
          <p:nvPr/>
        </p:nvSpPr>
        <p:spPr>
          <a:xfrm rot="10800000" flipH="1" flipV="1">
            <a:off x="11900922" y="168199"/>
            <a:ext cx="217181" cy="652160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9205A"/>
              </a:gs>
              <a:gs pos="0">
                <a:srgbClr val="1F3D67"/>
              </a:gs>
            </a:gsLst>
            <a:lin ang="8400000" scaled="0"/>
          </a:gradFill>
          <a:ln>
            <a:noFill/>
          </a:ln>
          <a:effectLst>
            <a:glow rad="88900">
              <a:schemeClr val="accent4">
                <a:lumMod val="50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DB24832-EC5C-03AC-867F-9DC96731F3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8332769"/>
              </p:ext>
            </p:extLst>
          </p:nvPr>
        </p:nvGraphicFramePr>
        <p:xfrm>
          <a:off x="658091" y="2809482"/>
          <a:ext cx="5417127" cy="2651761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3255908475"/>
                    </a:ext>
                  </a:extLst>
                </a:gridCol>
                <a:gridCol w="2392218">
                  <a:extLst>
                    <a:ext uri="{9D8B030D-6E8A-4147-A177-3AD203B41FA5}">
                      <a16:colId xmlns:a16="http://schemas.microsoft.com/office/drawing/2014/main" val="2508734397"/>
                    </a:ext>
                  </a:extLst>
                </a:gridCol>
                <a:gridCol w="1805709">
                  <a:extLst>
                    <a:ext uri="{9D8B030D-6E8A-4147-A177-3AD203B41FA5}">
                      <a16:colId xmlns:a16="http://schemas.microsoft.com/office/drawing/2014/main" val="974770825"/>
                    </a:ext>
                  </a:extLst>
                </a:gridCol>
              </a:tblGrid>
              <a:tr h="37882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Ký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hiệu</a:t>
                      </a:r>
                    </a:p>
                  </a:txBody>
                  <a:tcPr marL="68580" marR="68580" marT="0" marB="0" anchor="ctr">
                    <a:solidFill>
                      <a:srgbClr val="09205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Ý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nghĩa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9205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Đơn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vị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9205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8652365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TX</a:t>
                      </a:r>
                    </a:p>
                  </a:txBody>
                  <a:tcPr marL="68580" marR="68580" marT="0" marB="0" anchor="ctr">
                    <a:solidFill>
                      <a:srgbClr val="09205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Số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gói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gửi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packet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94333223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RX</a:t>
                      </a:r>
                    </a:p>
                  </a:txBody>
                  <a:tcPr marL="68580" marR="68580" marT="0" marB="0" anchor="ctr">
                    <a:solidFill>
                      <a:srgbClr val="09205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Số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gói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nhận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packet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3900354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Loss</a:t>
                      </a:r>
                    </a:p>
                  </a:txBody>
                  <a:tcPr marL="68580" marR="68580" marT="0" marB="0" anchor="ctr">
                    <a:solidFill>
                      <a:srgbClr val="09205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Tỉ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lệ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mất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gói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%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01699607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Delay</a:t>
                      </a:r>
                    </a:p>
                  </a:txBody>
                  <a:tcPr marL="68580" marR="68580" marT="0" marB="0" anchor="ctr">
                    <a:solidFill>
                      <a:srgbClr val="09205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Độ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trễ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end‑to‑end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µs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83995302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Jitter</a:t>
                      </a:r>
                    </a:p>
                  </a:txBody>
                  <a:tcPr marL="68580" marR="68580" marT="0" marB="0" anchor="ctr">
                    <a:solidFill>
                      <a:srgbClr val="09205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Dao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động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độ</a:t>
                      </a: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 </a:t>
                      </a: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trễ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ms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55984696"/>
                  </a:ext>
                </a:extLst>
              </a:tr>
              <a:tr h="37882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Thr</a:t>
                      </a:r>
                      <a:endParaRPr lang="en-US" sz="18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>
                    <a:solidFill>
                      <a:srgbClr val="09205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Throughput thực tế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kbps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7458080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1A81425-DB89-C92F-DD5B-F997ADC64B6D}"/>
              </a:ext>
            </a:extLst>
          </p:cNvPr>
          <p:cNvSpPr txBox="1"/>
          <p:nvPr/>
        </p:nvSpPr>
        <p:spPr>
          <a:xfrm>
            <a:off x="1970875" y="2440150"/>
            <a:ext cx="2784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TIÊU CHÍ ĐÁNH GIÁ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60750F-0680-040E-121E-FE637ACD573E}"/>
              </a:ext>
            </a:extLst>
          </p:cNvPr>
          <p:cNvSpPr txBox="1"/>
          <p:nvPr/>
        </p:nvSpPr>
        <p:spPr>
          <a:xfrm>
            <a:off x="6802449" y="2556164"/>
            <a:ext cx="4447442" cy="1238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5"/>
              </a:spcAft>
            </a:pP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Kịch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bản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1: </a:t>
            </a:r>
          </a:p>
          <a:p>
            <a:pPr>
              <a:spcAft>
                <a:spcPts val="115"/>
              </a:spcAft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Thay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đổi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khoảng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cách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</a:t>
            </a:r>
            <a:r>
              <a:rPr lang="en-US" i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ance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>
              <a:spcAft>
                <a:spcPts val="115"/>
              </a:spcAft>
            </a:pP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node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cố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định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6</a:t>
            </a:r>
          </a:p>
          <a:p>
            <a:pPr>
              <a:spcAft>
                <a:spcPts val="115"/>
              </a:spcAft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41m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đến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53m (step = 1m)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6A68EE-AF48-36AF-33A9-8B55D91DE969}"/>
              </a:ext>
            </a:extLst>
          </p:cNvPr>
          <p:cNvSpPr txBox="1"/>
          <p:nvPr/>
        </p:nvSpPr>
        <p:spPr>
          <a:xfrm>
            <a:off x="6797860" y="4135362"/>
            <a:ext cx="4447442" cy="1238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15"/>
              </a:spcAft>
            </a:pP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Kịch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bản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2: </a:t>
            </a:r>
          </a:p>
          <a:p>
            <a:pPr>
              <a:spcAft>
                <a:spcPts val="115"/>
              </a:spcAft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Thay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đổi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nút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Nodes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  <a:p>
            <a:pPr>
              <a:spcAft>
                <a:spcPts val="115"/>
              </a:spcAft>
            </a:pP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Khoảng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cách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cố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định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50m</a:t>
            </a:r>
          </a:p>
          <a:p>
            <a:pPr>
              <a:spcAft>
                <a:spcPts val="115"/>
              </a:spcAft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4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đến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15 (step = 1)</a:t>
            </a:r>
          </a:p>
        </p:txBody>
      </p:sp>
    </p:spTree>
    <p:extLst>
      <p:ext uri="{BB962C8B-B14F-4D97-AF65-F5344CB8AC3E}">
        <p14:creationId xmlns:p14="http://schemas.microsoft.com/office/powerpoint/2010/main" val="826434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CD0475-42AA-20BC-435A-7918C4244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rawing">
            <a:extLst>
              <a:ext uri="{FF2B5EF4-FFF2-40B4-BE49-F238E27FC236}">
                <a16:creationId xmlns:a16="http://schemas.microsoft.com/office/drawing/2014/main" id="{025DB592-8F2C-572B-141A-6FFFCC6C17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430" y="1666608"/>
            <a:ext cx="8653623" cy="488158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422ECD-76C7-68E1-D952-DF265991CA1B}"/>
              </a:ext>
            </a:extLst>
          </p:cNvPr>
          <p:cNvSpPr>
            <a:spLocks/>
          </p:cNvSpPr>
          <p:nvPr/>
        </p:nvSpPr>
        <p:spPr>
          <a:xfrm>
            <a:off x="4368544" y="989260"/>
            <a:ext cx="3454913" cy="574676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7FAEE3F-2865-953D-00F4-69D6CA0CD0CC}"/>
              </a:ext>
            </a:extLst>
          </p:cNvPr>
          <p:cNvSpPr/>
          <p:nvPr/>
        </p:nvSpPr>
        <p:spPr>
          <a:xfrm>
            <a:off x="3428312" y="170143"/>
            <a:ext cx="5335376" cy="679448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884545-4529-99EB-D71D-F1187D467023}"/>
              </a:ext>
            </a:extLst>
          </p:cNvPr>
          <p:cNvSpPr txBox="1"/>
          <p:nvPr/>
        </p:nvSpPr>
        <p:spPr>
          <a:xfrm>
            <a:off x="3047998" y="309812"/>
            <a:ext cx="6096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PHÂN TÍCH KẾT QUẢ MÔ PHỎNG </a:t>
            </a:r>
            <a:endParaRPr lang="en-US" sz="24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316000-55EF-A23E-CF51-222E37898D85}"/>
              </a:ext>
            </a:extLst>
          </p:cNvPr>
          <p:cNvSpPr txBox="1"/>
          <p:nvPr/>
        </p:nvSpPr>
        <p:spPr>
          <a:xfrm>
            <a:off x="3900453" y="1091932"/>
            <a:ext cx="4391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I. KẾT QUẢ KỊCH BẢN 1 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58B2772-68B8-312C-ED11-1BD10EE61612}"/>
              </a:ext>
            </a:extLst>
          </p:cNvPr>
          <p:cNvSpPr/>
          <p:nvPr/>
        </p:nvSpPr>
        <p:spPr>
          <a:xfrm>
            <a:off x="185523" y="2909455"/>
            <a:ext cx="7476042" cy="3345873"/>
          </a:xfrm>
          <a:prstGeom prst="roundRect">
            <a:avLst>
              <a:gd name="adj" fmla="val 4878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A453855-8316-AA9B-8164-CD335494592E}"/>
              </a:ext>
            </a:extLst>
          </p:cNvPr>
          <p:cNvSpPr/>
          <p:nvPr/>
        </p:nvSpPr>
        <p:spPr>
          <a:xfrm>
            <a:off x="11485231" y="3911742"/>
            <a:ext cx="570339" cy="1620157"/>
          </a:xfrm>
          <a:prstGeom prst="roundRect">
            <a:avLst>
              <a:gd name="adj" fmla="val 20889"/>
            </a:avLst>
          </a:prstGeom>
          <a:gradFill>
            <a:gsLst>
              <a:gs pos="100000">
                <a:srgbClr val="09205A"/>
              </a:gs>
              <a:gs pos="0">
                <a:srgbClr val="1F3D67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6841E2E-7ED9-3AE9-E41E-F72D361BBCB9}"/>
              </a:ext>
            </a:extLst>
          </p:cNvPr>
          <p:cNvSpPr/>
          <p:nvPr/>
        </p:nvSpPr>
        <p:spPr>
          <a:xfrm>
            <a:off x="7776794" y="2417949"/>
            <a:ext cx="4201976" cy="2306451"/>
          </a:xfrm>
          <a:prstGeom prst="roundRect">
            <a:avLst>
              <a:gd name="adj" fmla="val 22683"/>
            </a:avLst>
          </a:prstGeom>
          <a:gradFill flip="none" rotWithShape="1">
            <a:gsLst>
              <a:gs pos="100000">
                <a:srgbClr val="09205A"/>
              </a:gs>
              <a:gs pos="0">
                <a:srgbClr val="1F3D67"/>
              </a:gs>
            </a:gsLst>
            <a:lin ang="0" scaled="1"/>
            <a:tileRect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C386CB02-D103-F12C-4C76-6276C30CAE00}"/>
              </a:ext>
            </a:extLst>
          </p:cNvPr>
          <p:cNvSpPr/>
          <p:nvPr/>
        </p:nvSpPr>
        <p:spPr>
          <a:xfrm rot="10800000" flipH="1" flipV="1">
            <a:off x="11900922" y="168199"/>
            <a:ext cx="217181" cy="652160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9205A"/>
              </a:gs>
              <a:gs pos="0">
                <a:srgbClr val="1F3D67"/>
              </a:gs>
            </a:gsLst>
            <a:lin ang="8400000" scaled="0"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2AFCD9-649F-D1F9-6B50-6222C4BDF85C}"/>
              </a:ext>
            </a:extLst>
          </p:cNvPr>
          <p:cNvSpPr txBox="1"/>
          <p:nvPr/>
        </p:nvSpPr>
        <p:spPr>
          <a:xfrm>
            <a:off x="7823457" y="2639040"/>
            <a:ext cx="4014931" cy="1959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Aft>
                <a:spcPts val="800"/>
              </a:spcAft>
              <a:buNone/>
            </a:pPr>
            <a:r>
              <a:rPr lang="en-US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Ngưỡng</a:t>
            </a:r>
            <a:r>
              <a:rPr lang="en-US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khoảng</a:t>
            </a:r>
            <a:r>
              <a:rPr lang="en-US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cách</a:t>
            </a:r>
            <a:r>
              <a:rPr lang="en-US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hoạt</a:t>
            </a:r>
            <a:r>
              <a:rPr lang="en-US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động</a:t>
            </a:r>
            <a:r>
              <a:rPr lang="en-US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ổn</a:t>
            </a:r>
            <a:r>
              <a:rPr lang="en-US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định</a:t>
            </a:r>
            <a:r>
              <a:rPr lang="en-US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r>
              <a:rPr lang="en-US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nhỏ</a:t>
            </a:r>
            <a:r>
              <a:rPr lang="en-US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hơn</a:t>
            </a:r>
            <a:r>
              <a:rPr lang="en-US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50 – 51 m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>
              <a:spcAft>
                <a:spcPts val="800"/>
              </a:spcAft>
              <a:buNone/>
            </a:pPr>
            <a:r>
              <a:rPr lang="en-US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Khoảng</a:t>
            </a:r>
            <a:r>
              <a:rPr lang="en-US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cách</a:t>
            </a:r>
            <a:r>
              <a:rPr lang="en-US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tối</a:t>
            </a:r>
            <a:r>
              <a:rPr lang="en-US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ưu</a:t>
            </a:r>
            <a:r>
              <a:rPr lang="en-US" b="1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r>
              <a:rPr lang="en-US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42 – 47 m </a:t>
            </a:r>
          </a:p>
          <a:p>
            <a:pPr marL="285750" marR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loss ≤ 1 %</a:t>
            </a:r>
          </a:p>
          <a:p>
            <a:pPr marL="285750" marR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delay ≈ 2 </a:t>
            </a:r>
            <a:r>
              <a:rPr lang="en-US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ms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marR="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thr</a:t>
            </a:r>
            <a:r>
              <a:rPr lang="en-US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≈ 210 kbps</a:t>
            </a:r>
          </a:p>
        </p:txBody>
      </p:sp>
    </p:spTree>
    <p:extLst>
      <p:ext uri="{BB962C8B-B14F-4D97-AF65-F5344CB8AC3E}">
        <p14:creationId xmlns:p14="http://schemas.microsoft.com/office/powerpoint/2010/main" val="3238698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DAAE4-9EA0-310A-AB90-660CECB86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9768EF0-1EA7-2AD4-6EB1-ED2D0360CDE2}"/>
              </a:ext>
            </a:extLst>
          </p:cNvPr>
          <p:cNvSpPr>
            <a:spLocks/>
          </p:cNvSpPr>
          <p:nvPr/>
        </p:nvSpPr>
        <p:spPr>
          <a:xfrm>
            <a:off x="4368544" y="989260"/>
            <a:ext cx="3454913" cy="574676"/>
          </a:xfrm>
          <a:prstGeom prst="rect">
            <a:avLst/>
          </a:prstGeom>
          <a:gradFill flip="none" rotWithShape="1">
            <a:gsLst>
              <a:gs pos="81000">
                <a:srgbClr val="002060"/>
              </a:gs>
              <a:gs pos="100000">
                <a:srgbClr val="3770E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F5916BF-63F6-C06D-7944-A8BFD95F9572}"/>
              </a:ext>
            </a:extLst>
          </p:cNvPr>
          <p:cNvSpPr/>
          <p:nvPr/>
        </p:nvSpPr>
        <p:spPr>
          <a:xfrm>
            <a:off x="3428312" y="170143"/>
            <a:ext cx="5335376" cy="679448"/>
          </a:xfrm>
          <a:prstGeom prst="roundRect">
            <a:avLst>
              <a:gd name="adj" fmla="val 50000"/>
            </a:avLst>
          </a:prstGeom>
          <a:solidFill>
            <a:srgbClr val="002060"/>
          </a:solidFill>
          <a:ln>
            <a:noFill/>
          </a:ln>
          <a:effectLst>
            <a:reflection blurRad="6350" stA="50000" endPos="36000" dist="762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67C81A-98B2-CF20-11CC-072FDC135349}"/>
              </a:ext>
            </a:extLst>
          </p:cNvPr>
          <p:cNvSpPr txBox="1"/>
          <p:nvPr/>
        </p:nvSpPr>
        <p:spPr>
          <a:xfrm>
            <a:off x="3047998" y="309812"/>
            <a:ext cx="6096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PHÂN TÍCH KẾT QUẢ MÔ PHỎNG </a:t>
            </a:r>
            <a:endParaRPr lang="en-US" sz="24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ADC17C-04E4-656E-6859-1B9A31B50AE9}"/>
              </a:ext>
            </a:extLst>
          </p:cNvPr>
          <p:cNvSpPr txBox="1"/>
          <p:nvPr/>
        </p:nvSpPr>
        <p:spPr>
          <a:xfrm>
            <a:off x="3900453" y="1091932"/>
            <a:ext cx="4391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II. KẾT QUẢ KỊCH BẢN 2 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8" name="drawing">
            <a:extLst>
              <a:ext uri="{FF2B5EF4-FFF2-40B4-BE49-F238E27FC236}">
                <a16:creationId xmlns:a16="http://schemas.microsoft.com/office/drawing/2014/main" id="{496C29D5-2045-B3C8-57E5-1FE977502E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190" y="1666608"/>
            <a:ext cx="8773108" cy="4881580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4AF77EF-377A-18C8-879F-7457535C60F5}"/>
              </a:ext>
            </a:extLst>
          </p:cNvPr>
          <p:cNvSpPr/>
          <p:nvPr/>
        </p:nvSpPr>
        <p:spPr>
          <a:xfrm>
            <a:off x="185523" y="3041073"/>
            <a:ext cx="7476042" cy="3214255"/>
          </a:xfrm>
          <a:prstGeom prst="roundRect">
            <a:avLst>
              <a:gd name="adj" fmla="val 4878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44947E7-44E9-E80F-C5BB-4B513770C781}"/>
              </a:ext>
            </a:extLst>
          </p:cNvPr>
          <p:cNvSpPr/>
          <p:nvPr/>
        </p:nvSpPr>
        <p:spPr>
          <a:xfrm>
            <a:off x="7800898" y="2653145"/>
            <a:ext cx="4177871" cy="2611582"/>
          </a:xfrm>
          <a:prstGeom prst="roundRect">
            <a:avLst>
              <a:gd name="adj" fmla="val 8687"/>
            </a:avLst>
          </a:prstGeom>
          <a:gradFill>
            <a:gsLst>
              <a:gs pos="100000">
                <a:srgbClr val="09205A"/>
              </a:gs>
              <a:gs pos="0">
                <a:srgbClr val="1F3D67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3DDFD9A-B054-3A0E-411D-0207F52E1BE3}"/>
              </a:ext>
            </a:extLst>
          </p:cNvPr>
          <p:cNvSpPr/>
          <p:nvPr/>
        </p:nvSpPr>
        <p:spPr>
          <a:xfrm>
            <a:off x="11672455" y="2404095"/>
            <a:ext cx="306314" cy="3103087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rgbClr val="09205A"/>
              </a:gs>
              <a:gs pos="0">
                <a:srgbClr val="1F3D67"/>
              </a:gs>
            </a:gsLst>
            <a:lin ang="0" scaled="1"/>
            <a:tileRect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CBF8F6F8-66A9-D2F0-B4AB-DF4684788C65}"/>
              </a:ext>
            </a:extLst>
          </p:cNvPr>
          <p:cNvSpPr/>
          <p:nvPr/>
        </p:nvSpPr>
        <p:spPr>
          <a:xfrm rot="10800000" flipH="1" flipV="1">
            <a:off x="11900922" y="168199"/>
            <a:ext cx="217181" cy="6521602"/>
          </a:xfrm>
          <a:prstGeom prst="roundRect">
            <a:avLst>
              <a:gd name="adj" fmla="val 50000"/>
            </a:avLst>
          </a:prstGeom>
          <a:gradFill>
            <a:gsLst>
              <a:gs pos="100000">
                <a:srgbClr val="09205A"/>
              </a:gs>
              <a:gs pos="0">
                <a:srgbClr val="1F3D67"/>
              </a:gs>
            </a:gsLst>
            <a:lin ang="8400000" scaled="0"/>
          </a:gradFill>
          <a:ln>
            <a:noFill/>
          </a:ln>
          <a:effectLst>
            <a:glow rad="88900"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FFFF00"/>
              </a:highligh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59EC6A-529F-00D7-02D9-5CEBF6EA3B16}"/>
              </a:ext>
            </a:extLst>
          </p:cNvPr>
          <p:cNvSpPr txBox="1"/>
          <p:nvPr/>
        </p:nvSpPr>
        <p:spPr>
          <a:xfrm>
            <a:off x="8191308" y="2766302"/>
            <a:ext cx="3471131" cy="23852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nút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tối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ưu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4 – 7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trễ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&lt; 6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ms</a:t>
            </a:r>
            <a:endParaRPr lang="en-US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loss ≈ 0 %</a:t>
            </a:r>
          </a:p>
          <a:p>
            <a:pPr marL="285750" lvl="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thr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= 210 kbps</a:t>
            </a:r>
          </a:p>
          <a:p>
            <a:pPr lvl="0"/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8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nút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trở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lên</a:t>
            </a:r>
            <a:r>
              <a:rPr lang="en-US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hiệu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năng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bắt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đầu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dao 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động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do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tăng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hop‑count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overhead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định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tuyến</a:t>
            </a:r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840782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2691</TotalTime>
  <Words>1260</Words>
  <Application>Microsoft Office PowerPoint</Application>
  <PresentationFormat>Widescreen</PresentationFormat>
  <Paragraphs>246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Nguyễn Tấn Minh</dc:creator>
  <cp:lastModifiedBy>Nguyễn Tấn Minh</cp:lastModifiedBy>
  <cp:revision>44</cp:revision>
  <dcterms:created xsi:type="dcterms:W3CDTF">2025-11-21T05:15:39Z</dcterms:created>
  <dcterms:modified xsi:type="dcterms:W3CDTF">2025-11-23T15:31:23Z</dcterms:modified>
</cp:coreProperties>
</file>

<file path=docProps/thumbnail.jpeg>
</file>